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5"/>
  </p:sldMasterIdLst>
  <p:notesMasterIdLst>
    <p:notesMasterId r:id="rId31"/>
  </p:notesMasterIdLst>
  <p:handoutMasterIdLst>
    <p:handoutMasterId r:id="rId32"/>
  </p:handoutMasterIdLst>
  <p:sldIdLst>
    <p:sldId id="256" r:id="rId6"/>
    <p:sldId id="263" r:id="rId7"/>
    <p:sldId id="2145705784" r:id="rId8"/>
    <p:sldId id="2018" r:id="rId9"/>
    <p:sldId id="2076138854" r:id="rId10"/>
    <p:sldId id="2146846855" r:id="rId11"/>
    <p:sldId id="2146846860" r:id="rId12"/>
    <p:sldId id="257" r:id="rId13"/>
    <p:sldId id="2146846861" r:id="rId14"/>
    <p:sldId id="1749" r:id="rId15"/>
    <p:sldId id="884" r:id="rId16"/>
    <p:sldId id="990" r:id="rId17"/>
    <p:sldId id="1748" r:id="rId18"/>
    <p:sldId id="1754" r:id="rId19"/>
    <p:sldId id="993" r:id="rId20"/>
    <p:sldId id="1755" r:id="rId21"/>
    <p:sldId id="1753" r:id="rId22"/>
    <p:sldId id="2146846862" r:id="rId23"/>
    <p:sldId id="2075" r:id="rId24"/>
    <p:sldId id="2146846863" r:id="rId25"/>
    <p:sldId id="2074" r:id="rId26"/>
    <p:sldId id="2146846864" r:id="rId27"/>
    <p:sldId id="2076138856" r:id="rId28"/>
    <p:sldId id="2145705783" r:id="rId29"/>
    <p:sldId id="2146846865" r:id="rId3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IBM Plex Sans" panose="020B0503050203000203" pitchFamily="34" charset="0"/>
      <p:regular r:id="rId37"/>
      <p:bold r:id="rId38"/>
      <p:italic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egoe UI Light" panose="020B0502040204020203" pitchFamily="34" charset="0"/>
      <p:regular r:id="rId45"/>
      <p: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A12"/>
    <a:srgbClr val="343741"/>
    <a:srgbClr val="EC0089"/>
    <a:srgbClr val="1F0047"/>
    <a:srgbClr val="4C6169"/>
    <a:srgbClr val="123E64"/>
    <a:srgbClr val="FF8641"/>
    <a:srgbClr val="149089"/>
    <a:srgbClr val="111111"/>
    <a:srgbClr val="CA0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558" autoAdjust="0"/>
  </p:normalViewPr>
  <p:slideViewPr>
    <p:cSldViewPr snapToObjects="1">
      <p:cViewPr>
        <p:scale>
          <a:sx n="66" d="100"/>
          <a:sy n="66" d="100"/>
        </p:scale>
        <p:origin x="1171" y="75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7.fntdata"/><Relationship Id="rId21" Type="http://schemas.openxmlformats.org/officeDocument/2006/relationships/slide" Target="slides/slide16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5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z Rudzki" userId="aa649b78-41d5-4252-a7cc-9416bf06c744" providerId="ADAL" clId="{AC3CD44E-6DF0-496E-9992-9749B349C874}"/>
    <pc:docChg chg="undo custSel modSld">
      <pc:chgData name="Mateusz Rudzki" userId="aa649b78-41d5-4252-a7cc-9416bf06c744" providerId="ADAL" clId="{AC3CD44E-6DF0-496E-9992-9749B349C874}" dt="2022-05-26T12:59:42.795" v="27" actId="1076"/>
      <pc:docMkLst>
        <pc:docMk/>
      </pc:docMkLst>
      <pc:sldChg chg="modSp mod">
        <pc:chgData name="Mateusz Rudzki" userId="aa649b78-41d5-4252-a7cc-9416bf06c744" providerId="ADAL" clId="{AC3CD44E-6DF0-496E-9992-9749B349C874}" dt="2022-05-26T12:57:52.746" v="14" actId="255"/>
        <pc:sldMkLst>
          <pc:docMk/>
          <pc:sldMk cId="2011642948" sldId="1753"/>
        </pc:sldMkLst>
        <pc:spChg chg="mod">
          <ac:chgData name="Mateusz Rudzki" userId="aa649b78-41d5-4252-a7cc-9416bf06c744" providerId="ADAL" clId="{AC3CD44E-6DF0-496E-9992-9749B349C874}" dt="2022-05-26T12:57:52.746" v="14" actId="255"/>
          <ac:spMkLst>
            <pc:docMk/>
            <pc:sldMk cId="2011642948" sldId="1753"/>
            <ac:spMk id="7" creationId="{F98D5016-C850-4B7F-B0CB-264DB8A68FF5}"/>
          </ac:spMkLst>
        </pc:spChg>
      </pc:sldChg>
      <pc:sldChg chg="delSp modSp mod modClrScheme chgLayout">
        <pc:chgData name="Mateusz Rudzki" userId="aa649b78-41d5-4252-a7cc-9416bf06c744" providerId="ADAL" clId="{AC3CD44E-6DF0-496E-9992-9749B349C874}" dt="2022-05-26T12:57:12.055" v="6" actId="700"/>
        <pc:sldMkLst>
          <pc:docMk/>
          <pc:sldMk cId="827469342" sldId="1755"/>
        </pc:sldMkLst>
        <pc:spChg chg="del">
          <ac:chgData name="Mateusz Rudzki" userId="aa649b78-41d5-4252-a7cc-9416bf06c744" providerId="ADAL" clId="{AC3CD44E-6DF0-496E-9992-9749B349C874}" dt="2022-05-26T12:57:12.055" v="6" actId="700"/>
          <ac:spMkLst>
            <pc:docMk/>
            <pc:sldMk cId="827469342" sldId="1755"/>
            <ac:spMk id="5" creationId="{AF5AA977-0FF4-43BF-BE7F-B36EA006DBD9}"/>
          </ac:spMkLst>
        </pc:spChg>
        <pc:spChg chg="mod">
          <ac:chgData name="Mateusz Rudzki" userId="aa649b78-41d5-4252-a7cc-9416bf06c744" providerId="ADAL" clId="{AC3CD44E-6DF0-496E-9992-9749B349C874}" dt="2022-05-26T12:57:02.690" v="5" actId="207"/>
          <ac:spMkLst>
            <pc:docMk/>
            <pc:sldMk cId="827469342" sldId="1755"/>
            <ac:spMk id="8" creationId="{086D0D08-D172-4869-B8E1-69A92F25DC8D}"/>
          </ac:spMkLst>
        </pc:spChg>
        <pc:spChg chg="mod">
          <ac:chgData name="Mateusz Rudzki" userId="aa649b78-41d5-4252-a7cc-9416bf06c744" providerId="ADAL" clId="{AC3CD44E-6DF0-496E-9992-9749B349C874}" dt="2022-05-26T12:56:58.321" v="4" actId="2711"/>
          <ac:spMkLst>
            <pc:docMk/>
            <pc:sldMk cId="827469342" sldId="1755"/>
            <ac:spMk id="9" creationId="{27F19049-7C23-4BDF-9322-177BD5B356F6}"/>
          </ac:spMkLst>
        </pc:spChg>
      </pc:sldChg>
      <pc:sldChg chg="modSp mod">
        <pc:chgData name="Mateusz Rudzki" userId="aa649b78-41d5-4252-a7cc-9416bf06c744" providerId="ADAL" clId="{AC3CD44E-6DF0-496E-9992-9749B349C874}" dt="2022-05-26T12:55:44.442" v="0" actId="113"/>
        <pc:sldMkLst>
          <pc:docMk/>
          <pc:sldMk cId="2932561819" sldId="2018"/>
        </pc:sldMkLst>
        <pc:spChg chg="mod">
          <ac:chgData name="Mateusz Rudzki" userId="aa649b78-41d5-4252-a7cc-9416bf06c744" providerId="ADAL" clId="{AC3CD44E-6DF0-496E-9992-9749B349C874}" dt="2022-05-26T12:55:44.442" v="0" actId="113"/>
          <ac:spMkLst>
            <pc:docMk/>
            <pc:sldMk cId="2932561819" sldId="2018"/>
            <ac:spMk id="6" creationId="{E88C8C47-2BA0-4FA2-9983-FE255A0303BF}"/>
          </ac:spMkLst>
        </pc:spChg>
      </pc:sldChg>
      <pc:sldChg chg="modSp mod">
        <pc:chgData name="Mateusz Rudzki" userId="aa649b78-41d5-4252-a7cc-9416bf06c744" providerId="ADAL" clId="{AC3CD44E-6DF0-496E-9992-9749B349C874}" dt="2022-05-26T12:59:00.347" v="22" actId="1076"/>
        <pc:sldMkLst>
          <pc:docMk/>
          <pc:sldMk cId="2979040153" sldId="2074"/>
        </pc:sldMkLst>
        <pc:spChg chg="mod">
          <ac:chgData name="Mateusz Rudzki" userId="aa649b78-41d5-4252-a7cc-9416bf06c744" providerId="ADAL" clId="{AC3CD44E-6DF0-496E-9992-9749B349C874}" dt="2022-05-26T12:58:56.151" v="21" actId="207"/>
          <ac:spMkLst>
            <pc:docMk/>
            <pc:sldMk cId="2979040153" sldId="2074"/>
            <ac:spMk id="7" creationId="{AD26A087-3E1B-4C58-8C87-02F1AD5F6C6F}"/>
          </ac:spMkLst>
        </pc:spChg>
        <pc:spChg chg="mod">
          <ac:chgData name="Mateusz Rudzki" userId="aa649b78-41d5-4252-a7cc-9416bf06c744" providerId="ADAL" clId="{AC3CD44E-6DF0-496E-9992-9749B349C874}" dt="2022-05-26T12:59:00.347" v="22" actId="1076"/>
          <ac:spMkLst>
            <pc:docMk/>
            <pc:sldMk cId="2979040153" sldId="2074"/>
            <ac:spMk id="8" creationId="{2C1FE156-3E97-4B7E-BAE7-A5F79E996183}"/>
          </ac:spMkLst>
        </pc:spChg>
      </pc:sldChg>
      <pc:sldChg chg="modSp mod">
        <pc:chgData name="Mateusz Rudzki" userId="aa649b78-41d5-4252-a7cc-9416bf06c744" providerId="ADAL" clId="{AC3CD44E-6DF0-496E-9992-9749B349C874}" dt="2022-05-26T12:59:42.795" v="27" actId="1076"/>
        <pc:sldMkLst>
          <pc:docMk/>
          <pc:sldMk cId="989885012" sldId="2075"/>
        </pc:sldMkLst>
        <pc:spChg chg="mod">
          <ac:chgData name="Mateusz Rudzki" userId="aa649b78-41d5-4252-a7cc-9416bf06c744" providerId="ADAL" clId="{AC3CD44E-6DF0-496E-9992-9749B349C874}" dt="2022-05-26T12:59:33.278" v="26" actId="14100"/>
          <ac:spMkLst>
            <pc:docMk/>
            <pc:sldMk cId="989885012" sldId="2075"/>
            <ac:spMk id="7" creationId="{AD26A087-3E1B-4C58-8C87-02F1AD5F6C6F}"/>
          </ac:spMkLst>
        </pc:spChg>
        <pc:spChg chg="mod">
          <ac:chgData name="Mateusz Rudzki" userId="aa649b78-41d5-4252-a7cc-9416bf06c744" providerId="ADAL" clId="{AC3CD44E-6DF0-496E-9992-9749B349C874}" dt="2022-05-26T12:59:42.795" v="27" actId="1076"/>
          <ac:spMkLst>
            <pc:docMk/>
            <pc:sldMk cId="989885012" sldId="2075"/>
            <ac:spMk id="8" creationId="{2C1FE156-3E97-4B7E-BAE7-A5F79E996183}"/>
          </ac:spMkLst>
        </pc:spChg>
        <pc:picChg chg="mod">
          <ac:chgData name="Mateusz Rudzki" userId="aa649b78-41d5-4252-a7cc-9416bf06c744" providerId="ADAL" clId="{AC3CD44E-6DF0-496E-9992-9749B349C874}" dt="2022-05-26T12:58:43.306" v="19" actId="14100"/>
          <ac:picMkLst>
            <pc:docMk/>
            <pc:sldMk cId="989885012" sldId="2075"/>
            <ac:picMk id="6" creationId="{46E7CE27-7D8D-4420-BBC1-C6210A7F8556}"/>
          </ac:picMkLst>
        </pc:picChg>
      </pc:sldChg>
      <pc:sldChg chg="modSp mod">
        <pc:chgData name="Mateusz Rudzki" userId="aa649b78-41d5-4252-a7cc-9416bf06c744" providerId="ADAL" clId="{AC3CD44E-6DF0-496E-9992-9749B349C874}" dt="2022-05-26T12:55:47.556" v="1" actId="113"/>
        <pc:sldMkLst>
          <pc:docMk/>
          <pc:sldMk cId="2146656937" sldId="2076138854"/>
        </pc:sldMkLst>
        <pc:spChg chg="mod">
          <ac:chgData name="Mateusz Rudzki" userId="aa649b78-41d5-4252-a7cc-9416bf06c744" providerId="ADAL" clId="{AC3CD44E-6DF0-496E-9992-9749B349C874}" dt="2022-05-26T12:55:47.556" v="1" actId="113"/>
          <ac:spMkLst>
            <pc:docMk/>
            <pc:sldMk cId="2146656937" sldId="2076138854"/>
            <ac:spMk id="11" creationId="{6F867603-9F57-4852-B893-C322CFE31669}"/>
          </ac:spMkLst>
        </pc:spChg>
      </pc:sldChg>
      <pc:sldChg chg="modSp mod">
        <pc:chgData name="Mateusz Rudzki" userId="aa649b78-41d5-4252-a7cc-9416bf06c744" providerId="ADAL" clId="{AC3CD44E-6DF0-496E-9992-9749B349C874}" dt="2022-05-26T12:59:07.257" v="24" actId="1076"/>
        <pc:sldMkLst>
          <pc:docMk/>
          <pc:sldMk cId="944945336" sldId="2076138856"/>
        </pc:sldMkLst>
        <pc:spChg chg="mod">
          <ac:chgData name="Mateusz Rudzki" userId="aa649b78-41d5-4252-a7cc-9416bf06c744" providerId="ADAL" clId="{AC3CD44E-6DF0-496E-9992-9749B349C874}" dt="2022-05-26T12:59:07.257" v="24" actId="1076"/>
          <ac:spMkLst>
            <pc:docMk/>
            <pc:sldMk cId="944945336" sldId="2076138856"/>
            <ac:spMk id="4" creationId="{9F05A392-00BB-47D4-8AA2-5E3EBCC49FC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298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Organizations with more than 50% of their workforce working remotely took nearly 316 days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E4318-D2D1-49C0-9BC1-FABC7A1602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Light" pitchFamily="34" charset="0"/>
                <a:ea typeface="+mn-ea"/>
                <a:cs typeface="+mn-cs"/>
              </a:rPr>
              <a:t>https://commons.wikimedia.org/wiki/File%3AMarietta-Street-Atlanta.jpg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8A191E-8AAE-4001-B3BA-D54D9B239E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0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735D0F-15CB-5241-8DA7-9EC6F9751A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23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735D0F-15CB-5241-8DA7-9EC6F9751A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636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Ignite 2015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2015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5/26/2022 2:49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166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89596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7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0FCD-156D-4B0D-A579-9F3DC4933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95695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485A-57BE-481F-AB94-83DC3889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8110"/>
            <a:ext cx="7886700" cy="99417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Question / Chapter</a:t>
            </a:r>
          </a:p>
        </p:txBody>
      </p:sp>
    </p:spTree>
    <p:extLst>
      <p:ext uri="{BB962C8B-B14F-4D97-AF65-F5344CB8AC3E}">
        <p14:creationId xmlns:p14="http://schemas.microsoft.com/office/powerpoint/2010/main" val="10462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Chapter Raccoon Th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kot, zwierzę, ssak, czarny&#10;&#10;Opis wygenerowany automatycznie">
            <a:extLst>
              <a:ext uri="{FF2B5EF4-FFF2-40B4-BE49-F238E27FC236}">
                <a16:creationId xmlns:a16="http://schemas.microsoft.com/office/drawing/2014/main" id="{294C98D7-ACDF-442F-8565-792E42CA8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76"/>
          <a:stretch/>
        </p:blipFill>
        <p:spPr>
          <a:xfrm>
            <a:off x="2923631" y="1009105"/>
            <a:ext cx="6220370" cy="413439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5957339-4CB2-4432-AFCB-0D5EF2CE41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23460"/>
            <a:ext cx="9144000" cy="3200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2FC2AD-8DC4-404F-8A27-0114BB8A89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194" y="1524000"/>
            <a:ext cx="4279106" cy="2076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Module / Demo Title</a:t>
            </a:r>
          </a:p>
        </p:txBody>
      </p:sp>
    </p:spTree>
    <p:extLst>
      <p:ext uri="{BB962C8B-B14F-4D97-AF65-F5344CB8AC3E}">
        <p14:creationId xmlns:p14="http://schemas.microsoft.com/office/powerpoint/2010/main" val="8084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330162"/>
            <a:ext cx="3852354" cy="230256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A584F59-DEE5-4DDE-B4D2-2FA4FCDB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40A7-DB8E-4B82-A673-5AC6D251B9FE}" type="datetimeFigureOut">
              <a:rPr lang="pl-PL" smtClean="0"/>
              <a:t>26.05.2022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7595641-314C-4790-8708-BDEB2E87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B96A59E-312F-4228-9E6C-C9E42AE7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640A-7652-481C-AA6A-162681ED13A3}" type="slidenum">
              <a:rPr lang="pl-PL" smtClean="0"/>
              <a:t>‹#›</a:t>
            </a:fld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3460"/>
            <a:ext cx="9144000" cy="32004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3889" y="1584664"/>
            <a:ext cx="3850457" cy="51268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93">
                <a:solidFill>
                  <a:schemeClr val="bg1"/>
                </a:solidFill>
              </a:defRPr>
            </a:lvl1pPr>
            <a:lvl2pPr marL="341491" indent="0">
              <a:buNone/>
              <a:defRPr sz="1494">
                <a:solidFill>
                  <a:schemeClr val="tx1">
                    <a:tint val="75000"/>
                  </a:schemeClr>
                </a:solidFill>
              </a:defRPr>
            </a:lvl2pPr>
            <a:lvl3pPr marL="682982" indent="0">
              <a:buNone/>
              <a:defRPr sz="1345">
                <a:solidFill>
                  <a:schemeClr val="tx1">
                    <a:tint val="75000"/>
                  </a:schemeClr>
                </a:solidFill>
              </a:defRPr>
            </a:lvl3pPr>
            <a:lvl4pPr marL="1024472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4pPr>
            <a:lvl5pPr marL="1365963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5pPr>
            <a:lvl6pPr marL="1707455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6pPr>
            <a:lvl7pPr marL="2048945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7pPr>
            <a:lvl8pPr marL="2390435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8pPr>
            <a:lvl9pPr marL="2731927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70" y="692459"/>
            <a:ext cx="3866477" cy="719091"/>
          </a:xfrm>
        </p:spPr>
        <p:txBody>
          <a:bodyPr lIns="0" tIns="0" rIns="0" bIns="0" anchor="t">
            <a:noAutofit/>
          </a:bodyPr>
          <a:lstStyle>
            <a:lvl1pPr>
              <a:defRPr sz="2689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7789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wa elementy zawartości, bez zdję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3460"/>
            <a:ext cx="9144000" cy="32004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7870" y="1584665"/>
            <a:ext cx="7896276" cy="306344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85">
                <a:solidFill>
                  <a:schemeClr val="bg1"/>
                </a:solidFill>
              </a:defRPr>
            </a:lvl1pPr>
            <a:lvl2pPr marL="340088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680174" indent="0">
              <a:buNone/>
              <a:defRPr sz="1340">
                <a:solidFill>
                  <a:schemeClr val="tx1">
                    <a:tint val="75000"/>
                  </a:schemeClr>
                </a:solidFill>
              </a:defRPr>
            </a:lvl3pPr>
            <a:lvl4pPr marL="1020262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360349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700438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040524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380611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2720699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70" y="692459"/>
            <a:ext cx="3866477" cy="719091"/>
          </a:xfrm>
        </p:spPr>
        <p:txBody>
          <a:bodyPr lIns="0" tIns="0" rIns="0" bIns="0" anchor="t">
            <a:noAutofit/>
          </a:bodyPr>
          <a:lstStyle>
            <a:lvl1pPr>
              <a:defRPr sz="2678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6252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usty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3460"/>
            <a:ext cx="91440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7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55" y="1382139"/>
            <a:ext cx="8582890" cy="23025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FD6A0-8193-4149-8DC7-2F93B102D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33156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and Ses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>
              <a:buClr>
                <a:srgbClr val="FDBA12"/>
              </a:buClr>
              <a:defRPr/>
            </a:lvl1pPr>
            <a:lvl2pPr>
              <a:buClr>
                <a:srgbClr val="FDBA12"/>
              </a:buClr>
              <a:defRPr/>
            </a:lvl2pPr>
            <a:lvl3pPr>
              <a:buClr>
                <a:srgbClr val="FDBA12"/>
              </a:buClr>
              <a:defRPr/>
            </a:lvl3pPr>
            <a:lvl4pPr>
              <a:buClr>
                <a:srgbClr val="FDBA12"/>
              </a:buClr>
              <a:defRPr/>
            </a:lvl4pPr>
            <a:lvl5pPr>
              <a:buClr>
                <a:srgbClr val="FDBA1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49" r:id="rId3"/>
    <p:sldLayoutId id="2147483655" r:id="rId4"/>
    <p:sldLayoutId id="2147483695" r:id="rId5"/>
    <p:sldLayoutId id="2147483692" r:id="rId6"/>
    <p:sldLayoutId id="2147483696" r:id="rId7"/>
    <p:sldLayoutId id="2147483694" r:id="rId8"/>
    <p:sldLayoutId id="2147483691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343741"/>
          </a:solidFill>
          <a:latin typeface="IBM Plex Sans" panose="020B0503050203000203" pitchFamily="34" charset="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5.xml"/><Relationship Id="rId7" Type="http://schemas.openxmlformats.org/officeDocument/2006/relationships/image" Target="../media/image17.jpe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8.jpe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5A1DB0AD-9829-4FA1-9FEF-16615BE726CF}"/>
              </a:ext>
            </a:extLst>
          </p:cNvPr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246712" y="371475"/>
            <a:ext cx="5489349" cy="447675"/>
          </a:xfrm>
        </p:spPr>
        <p:txBody>
          <a:bodyPr>
            <a:noAutofit/>
          </a:bodyPr>
          <a:lstStyle/>
          <a:p>
            <a:r>
              <a:rPr lang="en-US" b="1" dirty="0"/>
              <a:t>Classic </a:t>
            </a:r>
            <a:r>
              <a:rPr lang="pl-PL" b="1" dirty="0"/>
              <a:t>Data Protection API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CF72A2-11EF-4BA6-8715-CED39BBAF15E}"/>
              </a:ext>
            </a:extLst>
          </p:cNvPr>
          <p:cNvSpPr/>
          <p:nvPr/>
        </p:nvSpPr>
        <p:spPr bwMode="auto">
          <a:xfrm>
            <a:off x="246713" y="1234524"/>
            <a:ext cx="5024223" cy="448123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3997" tIns="33998" rIns="67996" bIns="33998" numCol="1" rtlCol="0" anchor="ctr" anchorCtr="0" compatLnSpc="1">
            <a:prstTxWarp prst="textNoShape">
              <a:avLst/>
            </a:prstTxWarp>
          </a:bodyPr>
          <a:lstStyle/>
          <a:p>
            <a:pPr marL="252645" lvl="1" indent="-240839" defTabSz="695556">
              <a:spcBef>
                <a:spcPts val="455"/>
              </a:spcBef>
              <a:buSzPct val="90000"/>
              <a:buBlip>
                <a:blip r:embed="rId4"/>
              </a:buBlip>
            </a:pPr>
            <a:r>
              <a:rPr lang="en-US" sz="1822" dirty="0">
                <a:solidFill>
                  <a:srgbClr val="343741"/>
                </a:solidFill>
                <a:latin typeface="IBM Plex Sans" panose="020B0503050203000203" pitchFamily="34" charset="0"/>
              </a:rPr>
              <a:t>Based on the following components: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786FAB-5B6C-4B02-8D93-73811C538D77}"/>
              </a:ext>
            </a:extLst>
          </p:cNvPr>
          <p:cNvSpPr/>
          <p:nvPr/>
        </p:nvSpPr>
        <p:spPr>
          <a:xfrm>
            <a:off x="246712" y="1764910"/>
            <a:ext cx="5242637" cy="275576"/>
          </a:xfrm>
          <a:prstGeom prst="rect">
            <a:avLst/>
          </a:prstGeom>
        </p:spPr>
        <p:txBody>
          <a:bodyPr wrap="square" lIns="67999" tIns="33998" rIns="67999" bIns="33998">
            <a:spAutoFit/>
          </a:bodyPr>
          <a:lstStyle/>
          <a:p>
            <a:pPr marL="12044" lvl="1" defTabSz="695556">
              <a:lnSpc>
                <a:spcPct val="90000"/>
              </a:lnSpc>
              <a:spcBef>
                <a:spcPts val="455"/>
              </a:spcBef>
              <a:buSzPct val="90000"/>
            </a:pPr>
            <a:r>
              <a:rPr lang="en-US" sz="1494" b="1" dirty="0">
                <a:solidFill>
                  <a:srgbClr val="343741"/>
                </a:solidFill>
                <a:latin typeface="IBM Plex Sans" panose="020B0503050203000203" pitchFamily="34" charset="0"/>
              </a:rPr>
              <a:t>Password, data blob, entropy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3C2FBF-D4D8-4C9D-8E9A-4FF6F2DF969E}"/>
              </a:ext>
            </a:extLst>
          </p:cNvPr>
          <p:cNvSpPr/>
          <p:nvPr/>
        </p:nvSpPr>
        <p:spPr bwMode="auto">
          <a:xfrm>
            <a:off x="246712" y="2211182"/>
            <a:ext cx="5024225" cy="448902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3997" tIns="33998" rIns="67996" bIns="33998" numCol="1" rtlCol="0" anchor="ctr" anchorCtr="0" compatLnSpc="1">
            <a:prstTxWarp prst="textNoShape">
              <a:avLst/>
            </a:prstTxWarp>
          </a:bodyPr>
          <a:lstStyle/>
          <a:p>
            <a:pPr marL="252645" lvl="1" indent="-240839" defTabSz="695556">
              <a:spcBef>
                <a:spcPts val="455"/>
              </a:spcBef>
              <a:buSzPct val="90000"/>
              <a:buBlip>
                <a:blip r:embed="rId4"/>
              </a:buBlip>
            </a:pPr>
            <a:r>
              <a:rPr lang="en-US" sz="1822" dirty="0">
                <a:solidFill>
                  <a:srgbClr val="343741"/>
                </a:solidFill>
                <a:latin typeface="IBM Plex Sans" panose="020B0503050203000203" pitchFamily="34" charset="0"/>
              </a:rPr>
              <a:t>Is not prone to password resets!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40187B2-DF11-40C3-A78E-F170B8B8B167}"/>
              </a:ext>
            </a:extLst>
          </p:cNvPr>
          <p:cNvSpPr/>
          <p:nvPr/>
        </p:nvSpPr>
        <p:spPr>
          <a:xfrm>
            <a:off x="246712" y="2714915"/>
            <a:ext cx="5242637" cy="546611"/>
          </a:xfrm>
          <a:prstGeom prst="rect">
            <a:avLst/>
          </a:prstGeom>
        </p:spPr>
        <p:txBody>
          <a:bodyPr wrap="square" lIns="67999" tIns="33998" rIns="67999" bIns="33998">
            <a:spAutoFit/>
          </a:bodyPr>
          <a:lstStyle/>
          <a:p>
            <a:pPr marL="12044" lvl="1" defTabSz="695556">
              <a:lnSpc>
                <a:spcPct val="90000"/>
              </a:lnSpc>
              <a:spcBef>
                <a:spcPts val="455"/>
              </a:spcBef>
              <a:buSzPct val="90000"/>
            </a:pPr>
            <a:r>
              <a:rPr lang="en-US" sz="1494" b="1" dirty="0">
                <a:solidFill>
                  <a:srgbClr val="343741"/>
                </a:solidFill>
                <a:latin typeface="IBM Plex Sans" panose="020B0503050203000203" pitchFamily="34" charset="0"/>
              </a:rPr>
              <a:t>Protects from outsiders when being in offline access </a:t>
            </a:r>
          </a:p>
          <a:p>
            <a:pPr marL="12044" lvl="1" defTabSz="695556">
              <a:lnSpc>
                <a:spcPct val="90000"/>
              </a:lnSpc>
              <a:spcBef>
                <a:spcPts val="455"/>
              </a:spcBef>
              <a:buSzPct val="90000"/>
            </a:pPr>
            <a:r>
              <a:rPr lang="en-US" sz="1494" b="1" dirty="0">
                <a:solidFill>
                  <a:srgbClr val="343741"/>
                </a:solidFill>
                <a:latin typeface="IBM Plex Sans" panose="020B0503050203000203" pitchFamily="34" charset="0"/>
              </a:rPr>
              <a:t>Effectively protects users data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040DEE-DD0E-4D64-84BE-ACEFFC4D39A0}"/>
              </a:ext>
            </a:extLst>
          </p:cNvPr>
          <p:cNvSpPr/>
          <p:nvPr/>
        </p:nvSpPr>
        <p:spPr bwMode="auto">
          <a:xfrm>
            <a:off x="246712" y="3393997"/>
            <a:ext cx="5024225" cy="448902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3997" tIns="33998" rIns="67996" bIns="33998" numCol="1" rtlCol="0" anchor="ctr" anchorCtr="0" compatLnSpc="1">
            <a:prstTxWarp prst="textNoShape">
              <a:avLst/>
            </a:prstTxWarp>
          </a:bodyPr>
          <a:lstStyle/>
          <a:p>
            <a:pPr marL="252645" lvl="1" indent="-240839" defTabSz="695556">
              <a:spcBef>
                <a:spcPts val="455"/>
              </a:spcBef>
              <a:buSzPct val="90000"/>
              <a:buBlip>
                <a:blip r:embed="rId4"/>
              </a:buBlip>
            </a:pPr>
            <a:r>
              <a:rPr lang="en-US" sz="1822" dirty="0">
                <a:solidFill>
                  <a:srgbClr val="343741"/>
                </a:solidFill>
                <a:latin typeface="IBM Plex Sans" panose="020B0503050203000203" pitchFamily="34" charset="0"/>
              </a:rPr>
              <a:t>Stores the password history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A4629A-834C-4F8B-AA99-F5CC3ABA462A}"/>
              </a:ext>
            </a:extLst>
          </p:cNvPr>
          <p:cNvSpPr/>
          <p:nvPr/>
        </p:nvSpPr>
        <p:spPr>
          <a:xfrm>
            <a:off x="246713" y="3908976"/>
            <a:ext cx="5242637" cy="689407"/>
          </a:xfrm>
          <a:prstGeom prst="rect">
            <a:avLst/>
          </a:prstGeom>
        </p:spPr>
        <p:txBody>
          <a:bodyPr wrap="square" lIns="67999" tIns="33998" rIns="67999" bIns="33998">
            <a:spAutoFit/>
          </a:bodyPr>
          <a:lstStyle/>
          <a:p>
            <a:pPr marL="12044" lvl="1" defTabSz="695556">
              <a:lnSpc>
                <a:spcPct val="90000"/>
              </a:lnSpc>
              <a:spcBef>
                <a:spcPts val="455"/>
              </a:spcBef>
              <a:buSzPct val="90000"/>
            </a:pPr>
            <a:r>
              <a:rPr lang="en-US" sz="1494" b="1" dirty="0">
                <a:solidFill>
                  <a:srgbClr val="343741"/>
                </a:solidFill>
                <a:latin typeface="IBM Plex Sans" panose="020B0503050203000203" pitchFamily="34" charset="0"/>
              </a:rPr>
              <a:t>You need to be able to get access to some of your passwords </a:t>
            </a:r>
            <a:br>
              <a:rPr lang="en-US" sz="1494" b="1" dirty="0">
                <a:solidFill>
                  <a:srgbClr val="343741"/>
                </a:solidFill>
                <a:latin typeface="IBM Plex Sans" panose="020B0503050203000203" pitchFamily="34" charset="0"/>
              </a:rPr>
            </a:br>
            <a:r>
              <a:rPr lang="en-US" sz="1494" b="1" dirty="0">
                <a:solidFill>
                  <a:srgbClr val="343741"/>
                </a:solidFill>
                <a:latin typeface="IBM Plex Sans" panose="020B0503050203000203" pitchFamily="34" charset="0"/>
              </a:rPr>
              <a:t>from the past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F22CDE-FB5A-4DC7-A8D6-E3C9FCFF42A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012" y="4626595"/>
            <a:ext cx="5491779" cy="350439"/>
          </a:xfrm>
          <a:prstGeom prst="rect">
            <a:avLst/>
          </a:prstGeom>
          <a:noFill/>
        </p:spPr>
        <p:txBody>
          <a:bodyPr wrap="square" lIns="138731" tIns="34682" rIns="69366" bIns="34682" rtlCol="0">
            <a:spAutoFit/>
          </a:bodyPr>
          <a:lstStyle/>
          <a:p>
            <a:pPr defTabSz="695556">
              <a:buSzPct val="90000"/>
            </a:pPr>
            <a:r>
              <a:rPr lang="pl-PL" sz="1822" spc="-113" dirty="0" err="1">
                <a:solidFill>
                  <a:srgbClr val="343741"/>
                </a:solidFill>
                <a:latin typeface="IBM Plex Sans" panose="020B0503050203000203" pitchFamily="34" charset="0"/>
                <a:ea typeface="Segoe UI Black" panose="020B0A02040204020203" pitchFamily="34" charset="0"/>
              </a:rPr>
              <a:t>Conclusion</a:t>
            </a:r>
            <a:r>
              <a:rPr lang="pl-PL" sz="1822" spc="-113" dirty="0">
                <a:solidFill>
                  <a:srgbClr val="343741"/>
                </a:solidFill>
                <a:latin typeface="IBM Plex Sans" panose="020B0503050203000203" pitchFamily="34" charset="0"/>
                <a:ea typeface="Segoe UI Black" panose="020B0A02040204020203" pitchFamily="34" charset="0"/>
              </a:rPr>
              <a:t>: OS </a:t>
            </a:r>
            <a:r>
              <a:rPr lang="pl-PL" sz="1822" spc="-113" dirty="0" err="1">
                <a:solidFill>
                  <a:srgbClr val="343741"/>
                </a:solidFill>
                <a:latin typeface="IBM Plex Sans" panose="020B0503050203000203" pitchFamily="34" charset="0"/>
                <a:ea typeface="Segoe UI Black" panose="020B0A02040204020203" pitchFamily="34" charset="0"/>
              </a:rPr>
              <a:t>greatly</a:t>
            </a:r>
            <a:r>
              <a:rPr lang="pl-PL" sz="1822" spc="-113" dirty="0">
                <a:solidFill>
                  <a:srgbClr val="343741"/>
                </a:solidFill>
                <a:latin typeface="IBM Plex Sans" panose="020B0503050203000203" pitchFamily="34" charset="0"/>
                <a:ea typeface="Segoe UI Black" panose="020B0A02040204020203" pitchFamily="34" charset="0"/>
              </a:rPr>
              <a:t> </a:t>
            </a:r>
            <a:r>
              <a:rPr lang="pl-PL" sz="1822" spc="-113" dirty="0" err="1">
                <a:solidFill>
                  <a:srgbClr val="343741"/>
                </a:solidFill>
                <a:latin typeface="IBM Plex Sans" panose="020B0503050203000203" pitchFamily="34" charset="0"/>
                <a:ea typeface="Segoe UI Black" panose="020B0A02040204020203" pitchFamily="34" charset="0"/>
              </a:rPr>
              <a:t>helps</a:t>
            </a:r>
            <a:r>
              <a:rPr lang="pl-PL" sz="1822" spc="-113" dirty="0">
                <a:solidFill>
                  <a:srgbClr val="343741"/>
                </a:solidFill>
                <a:latin typeface="IBM Plex Sans" panose="020B0503050203000203" pitchFamily="34" charset="0"/>
                <a:ea typeface="Segoe UI Black" panose="020B0A02040204020203" pitchFamily="34" charset="0"/>
              </a:rPr>
              <a:t> </a:t>
            </a:r>
            <a:r>
              <a:rPr lang="pl-PL" sz="1822" spc="-113" dirty="0" err="1">
                <a:solidFill>
                  <a:srgbClr val="343741"/>
                </a:solidFill>
                <a:latin typeface="IBM Plex Sans" panose="020B0503050203000203" pitchFamily="34" charset="0"/>
                <a:ea typeface="Segoe UI Black" panose="020B0A02040204020203" pitchFamily="34" charset="0"/>
              </a:rPr>
              <a:t>us</a:t>
            </a:r>
            <a:r>
              <a:rPr lang="pl-PL" sz="1822" spc="-113" dirty="0">
                <a:solidFill>
                  <a:srgbClr val="343741"/>
                </a:solidFill>
                <a:latin typeface="IBM Plex Sans" panose="020B0503050203000203" pitchFamily="34" charset="0"/>
                <a:ea typeface="Segoe UI Black" panose="020B0A02040204020203" pitchFamily="34" charset="0"/>
              </a:rPr>
              <a:t> to </a:t>
            </a:r>
            <a:r>
              <a:rPr lang="pl-PL" sz="1822" spc="-113" dirty="0" err="1">
                <a:solidFill>
                  <a:srgbClr val="343741"/>
                </a:solidFill>
                <a:latin typeface="IBM Plex Sans" panose="020B0503050203000203" pitchFamily="34" charset="0"/>
                <a:ea typeface="Segoe UI Black" panose="020B0A02040204020203" pitchFamily="34" charset="0"/>
              </a:rPr>
              <a:t>protect</a:t>
            </a:r>
            <a:r>
              <a:rPr lang="pl-PL" sz="1822" spc="-113" dirty="0">
                <a:solidFill>
                  <a:srgbClr val="343741"/>
                </a:solidFill>
                <a:latin typeface="IBM Plex Sans" panose="020B0503050203000203" pitchFamily="34" charset="0"/>
                <a:ea typeface="Segoe UI Black" panose="020B0A02040204020203" pitchFamily="34" charset="0"/>
              </a:rPr>
              <a:t> </a:t>
            </a:r>
            <a:r>
              <a:rPr lang="en-US" sz="1822" spc="-113" dirty="0">
                <a:solidFill>
                  <a:srgbClr val="343741"/>
                </a:solidFill>
                <a:latin typeface="IBM Plex Sans" panose="020B0503050203000203" pitchFamily="34" charset="0"/>
                <a:ea typeface="Segoe UI Black" panose="020B0A02040204020203" pitchFamily="34" charset="0"/>
              </a:rPr>
              <a:t>secrets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73932F-2D6D-409B-88F7-733928F6F4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6577"/>
          <a:stretch/>
        </p:blipFill>
        <p:spPr>
          <a:xfrm>
            <a:off x="5306581" y="1192043"/>
            <a:ext cx="3740849" cy="33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4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A503D1-2CBD-417C-8188-2FC85ECABC8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95536" y="1039812"/>
            <a:ext cx="7896225" cy="3063875"/>
          </a:xfrm>
        </p:spPr>
        <p:txBody>
          <a:bodyPr>
            <a:noAutofit/>
          </a:bodyPr>
          <a:lstStyle/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b="1" dirty="0">
                <a:cs typeface="Courier New" panose="02070309020205020404" pitchFamily="49" charset="0"/>
              </a:rPr>
              <a:t>DPAPI (classic)</a:t>
            </a:r>
            <a:r>
              <a:rPr lang="en-US" sz="1400" dirty="0">
                <a:cs typeface="Courier New" panose="02070309020205020404" pitchFamily="49" charset="0"/>
              </a:rPr>
              <a:t> </a:t>
            </a:r>
          </a:p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dirty="0">
                <a:cs typeface="Courier New" panose="02070309020205020404" pitchFamily="49" charset="0"/>
              </a:rPr>
              <a:t>A. </a:t>
            </a:r>
            <a:r>
              <a:rPr lang="en-US" sz="1400" dirty="0" err="1">
                <a:cs typeface="Courier New" panose="02070309020205020404" pitchFamily="49" charset="0"/>
              </a:rPr>
              <a:t>MasterKey</a:t>
            </a:r>
            <a:r>
              <a:rPr lang="en-US" sz="1400" dirty="0">
                <a:cs typeface="Courier New" panose="02070309020205020404" pitchFamily="49" charset="0"/>
              </a:rPr>
              <a:t> </a:t>
            </a:r>
          </a:p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dirty="0">
                <a:cs typeface="Courier New" panose="02070309020205020404" pitchFamily="49" charset="0"/>
              </a:rPr>
              <a:t>1. </a:t>
            </a:r>
            <a:r>
              <a:rPr lang="en-US" sz="1400" dirty="0" err="1">
                <a:cs typeface="Courier New" panose="02070309020205020404" pitchFamily="49" charset="0"/>
              </a:rPr>
              <a:t>pwdhash</a:t>
            </a:r>
            <a:r>
              <a:rPr lang="en-US" sz="1400" dirty="0">
                <a:cs typeface="Courier New" panose="02070309020205020404" pitchFamily="49" charset="0"/>
              </a:rPr>
              <a:t> = MD4(password) or SHA1(password) </a:t>
            </a:r>
          </a:p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dirty="0">
                <a:cs typeface="Courier New" panose="02070309020205020404" pitchFamily="49" charset="0"/>
              </a:rPr>
              <a:t>2. </a:t>
            </a:r>
            <a:r>
              <a:rPr lang="en-US" sz="1400" dirty="0" err="1">
                <a:cs typeface="Courier New" panose="02070309020205020404" pitchFamily="49" charset="0"/>
              </a:rPr>
              <a:t>pwdhash_key</a:t>
            </a:r>
            <a:r>
              <a:rPr lang="en-US" sz="1400" dirty="0">
                <a:cs typeface="Courier New" panose="02070309020205020404" pitchFamily="49" charset="0"/>
              </a:rPr>
              <a:t> = HMACSHA1(</a:t>
            </a:r>
            <a:r>
              <a:rPr lang="en-US" sz="1400" dirty="0" err="1">
                <a:cs typeface="Courier New" panose="02070309020205020404" pitchFamily="49" charset="0"/>
              </a:rPr>
              <a:t>pwdhash</a:t>
            </a:r>
            <a:r>
              <a:rPr lang="en-US" sz="1400" dirty="0">
                <a:cs typeface="Courier New" panose="02070309020205020404" pitchFamily="49" charset="0"/>
              </a:rPr>
              <a:t>, </a:t>
            </a:r>
            <a:r>
              <a:rPr lang="en-US" sz="1400" dirty="0" err="1">
                <a:cs typeface="Courier New" panose="02070309020205020404" pitchFamily="49" charset="0"/>
              </a:rPr>
              <a:t>user_sid</a:t>
            </a:r>
            <a:r>
              <a:rPr lang="en-US" sz="1400" dirty="0">
                <a:cs typeface="Courier New" panose="02070309020205020404" pitchFamily="49" charset="0"/>
              </a:rPr>
              <a:t>) </a:t>
            </a:r>
          </a:p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dirty="0">
                <a:cs typeface="Courier New" panose="02070309020205020404" pitchFamily="49" charset="0"/>
              </a:rPr>
              <a:t>3. PBKDF2(…, </a:t>
            </a:r>
            <a:r>
              <a:rPr lang="en-US" sz="1400" dirty="0" err="1">
                <a:cs typeface="Courier New" panose="02070309020205020404" pitchFamily="49" charset="0"/>
              </a:rPr>
              <a:t>pwdhash_key</a:t>
            </a:r>
            <a:r>
              <a:rPr lang="en-US" sz="1400" dirty="0">
                <a:cs typeface="Courier New" panose="02070309020205020404" pitchFamily="49" charset="0"/>
              </a:rPr>
              <a:t>,…), another elements from the file. Windows 10 no domain: SHA512, AES-256, 8000 rounds</a:t>
            </a:r>
          </a:p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dirty="0">
                <a:cs typeface="Courier New" panose="02070309020205020404" pitchFamily="49" charset="0"/>
              </a:rPr>
              <a:t>4. Control – HMACSHA512</a:t>
            </a:r>
          </a:p>
          <a:p>
            <a:pPr defTabSz="681984">
              <a:spcBef>
                <a:spcPts val="0"/>
              </a:spcBef>
              <a:defRPr/>
            </a:pPr>
            <a:endParaRPr lang="en-US" sz="1400" dirty="0">
              <a:cs typeface="Courier New" panose="02070309020205020404" pitchFamily="49" charset="0"/>
            </a:endParaRPr>
          </a:p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dirty="0">
                <a:cs typeface="Courier New" panose="02070309020205020404" pitchFamily="49" charset="0"/>
              </a:rPr>
              <a:t>B. CREDHIST </a:t>
            </a:r>
          </a:p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dirty="0">
                <a:cs typeface="Courier New" panose="02070309020205020404" pitchFamily="49" charset="0"/>
              </a:rPr>
              <a:t>1. </a:t>
            </a:r>
            <a:r>
              <a:rPr lang="en-US" sz="1400" dirty="0" err="1">
                <a:cs typeface="Courier New" panose="02070309020205020404" pitchFamily="49" charset="0"/>
              </a:rPr>
              <a:t>pwdhash</a:t>
            </a:r>
            <a:r>
              <a:rPr lang="en-US" sz="1400" dirty="0">
                <a:cs typeface="Courier New" panose="02070309020205020404" pitchFamily="49" charset="0"/>
              </a:rPr>
              <a:t> = MD4(password) or SHA1(password) </a:t>
            </a:r>
          </a:p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dirty="0">
                <a:cs typeface="Courier New" panose="02070309020205020404" pitchFamily="49" charset="0"/>
              </a:rPr>
              <a:t>2. </a:t>
            </a:r>
            <a:r>
              <a:rPr lang="en-US" sz="1400" dirty="0" err="1">
                <a:cs typeface="Courier New" panose="02070309020205020404" pitchFamily="49" charset="0"/>
              </a:rPr>
              <a:t>pwdhash_key</a:t>
            </a:r>
            <a:r>
              <a:rPr lang="en-US" sz="1400" dirty="0">
                <a:cs typeface="Courier New" panose="02070309020205020404" pitchFamily="49" charset="0"/>
              </a:rPr>
              <a:t> = HMACSHA1(</a:t>
            </a:r>
            <a:r>
              <a:rPr lang="en-US" sz="1400" dirty="0" err="1">
                <a:cs typeface="Courier New" panose="02070309020205020404" pitchFamily="49" charset="0"/>
              </a:rPr>
              <a:t>pwdhash</a:t>
            </a:r>
            <a:r>
              <a:rPr lang="en-US" sz="1400" dirty="0">
                <a:cs typeface="Courier New" panose="02070309020205020404" pitchFamily="49" charset="0"/>
              </a:rPr>
              <a:t>, </a:t>
            </a:r>
            <a:r>
              <a:rPr lang="en-US" sz="1400" dirty="0" err="1">
                <a:cs typeface="Courier New" panose="02070309020205020404" pitchFamily="49" charset="0"/>
              </a:rPr>
              <a:t>user_sid</a:t>
            </a:r>
            <a:r>
              <a:rPr lang="en-US" sz="1400" dirty="0">
                <a:cs typeface="Courier New" panose="02070309020205020404" pitchFamily="49" charset="0"/>
              </a:rPr>
              <a:t>) </a:t>
            </a:r>
          </a:p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dirty="0">
                <a:cs typeface="Courier New" panose="02070309020205020404" pitchFamily="49" charset="0"/>
              </a:rPr>
              <a:t>3. PBKDF2(…, </a:t>
            </a:r>
            <a:r>
              <a:rPr lang="en-US" sz="1400" dirty="0" err="1">
                <a:cs typeface="Courier New" panose="02070309020205020404" pitchFamily="49" charset="0"/>
              </a:rPr>
              <a:t>pwdhash_key</a:t>
            </a:r>
            <a:r>
              <a:rPr lang="en-US" sz="1400" dirty="0">
                <a:cs typeface="Courier New" panose="02070309020205020404" pitchFamily="49" charset="0"/>
              </a:rPr>
              <a:t>,…), another elements from the file. Windows 10 no domain: SHA512, AES-256, 8000 rounds</a:t>
            </a:r>
          </a:p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dirty="0">
                <a:cs typeface="Courier New" panose="02070309020205020404" pitchFamily="49" charset="0"/>
              </a:rPr>
              <a:t>4. Control – HMACSHA512</a:t>
            </a:r>
          </a:p>
          <a:p>
            <a:pPr defTabSz="681984">
              <a:spcBef>
                <a:spcPts val="0"/>
              </a:spcBef>
              <a:defRPr/>
            </a:pPr>
            <a:endParaRPr lang="en-US" sz="1400" dirty="0">
              <a:cs typeface="Courier New" panose="02070309020205020404" pitchFamily="49" charset="0"/>
            </a:endParaRPr>
          </a:p>
          <a:p>
            <a:pPr marL="0" indent="0" defTabSz="681984">
              <a:spcBef>
                <a:spcPts val="0"/>
              </a:spcBef>
              <a:buNone/>
              <a:defRPr/>
            </a:pPr>
            <a:r>
              <a:rPr lang="en-US" sz="1400" dirty="0">
                <a:cs typeface="Courier New" panose="02070309020205020404" pitchFamily="49" charset="0"/>
              </a:rPr>
              <a:t>C. DPAPI blob Algorithms are written in the blob itself.</a:t>
            </a:r>
          </a:p>
          <a:p>
            <a:pPr defTabSz="681984">
              <a:spcBef>
                <a:spcPts val="0"/>
              </a:spcBef>
              <a:defRPr/>
            </a:pPr>
            <a:endParaRPr lang="en-US" sz="1400" b="1" dirty="0">
              <a:cs typeface="Courier New" panose="02070309020205020404" pitchFamily="49" charset="0"/>
            </a:endParaRPr>
          </a:p>
          <a:p>
            <a:endParaRPr lang="pl-PL" sz="14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5536" y="195486"/>
            <a:ext cx="7344816" cy="719138"/>
          </a:xfrm>
        </p:spPr>
        <p:txBody>
          <a:bodyPr>
            <a:noAutofit/>
          </a:bodyPr>
          <a:lstStyle/>
          <a:p>
            <a:r>
              <a:rPr lang="en-US" b="1" dirty="0"/>
              <a:t>Getting the: </a:t>
            </a:r>
            <a:r>
              <a:rPr lang="en-US" b="1" dirty="0">
                <a:solidFill>
                  <a:srgbClr val="FDBA12"/>
                </a:solidFill>
              </a:rPr>
              <a:t>Classic DPAPI Secrets </a:t>
            </a:r>
          </a:p>
        </p:txBody>
      </p:sp>
    </p:spTree>
    <p:extLst>
      <p:ext uri="{BB962C8B-B14F-4D97-AF65-F5344CB8AC3E}">
        <p14:creationId xmlns:p14="http://schemas.microsoft.com/office/powerpoint/2010/main" val="401862668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38073" y="701229"/>
            <a:ext cx="2130573" cy="3971626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747" dirty="0">
              <a:solidFill>
                <a:srgbClr val="FDBA12"/>
              </a:solidFill>
              <a:latin typeface="IBM Plex Sans" panose="020B050305020300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944590" y="66190"/>
            <a:ext cx="7885112" cy="990600"/>
          </a:xfrm>
        </p:spPr>
        <p:txBody>
          <a:bodyPr/>
          <a:lstStyle/>
          <a:p>
            <a:r>
              <a:rPr lang="pl-PL" b="1" dirty="0"/>
              <a:t>DPAPI + 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8128" y="4353026"/>
            <a:ext cx="1747594" cy="253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46" dirty="0">
                <a:solidFill>
                  <a:schemeClr val="bg1"/>
                </a:solidFill>
                <a:latin typeface="IBM Plex Sans" panose="020B0503050203000203" pitchFamily="34" charset="0"/>
              </a:rPr>
              <a:t>DPAPI-PROTECTED BLOB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0611" y="717776"/>
            <a:ext cx="1059906" cy="402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17" dirty="0">
                <a:solidFill>
                  <a:schemeClr val="bg1"/>
                </a:solidFill>
                <a:latin typeface="IBM Plex Sans" panose="020B0503050203000203" pitchFamily="34" charset="0"/>
              </a:rPr>
              <a:t>CLIENT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38073" y="1227623"/>
            <a:ext cx="2130573" cy="82536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2017">
              <a:solidFill>
                <a:srgbClr val="FDBA12"/>
              </a:solidFill>
              <a:latin typeface="IBM Plex Sans" panose="020B050305020300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840" y="1153898"/>
            <a:ext cx="2592220" cy="1023550"/>
          </a:xfrm>
          <a:prstGeom prst="rect">
            <a:avLst/>
          </a:prstGeom>
          <a:solidFill>
            <a:srgbClr val="FDBA1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l-PL" sz="2017" dirty="0">
                <a:solidFill>
                  <a:schemeClr val="bg1"/>
                </a:solidFill>
                <a:latin typeface="IBM Plex Sans" panose="020B0503050203000203" pitchFamily="34" charset="0"/>
              </a:rPr>
              <a:t>Local LSASS process</a:t>
            </a:r>
            <a:br>
              <a:rPr lang="pl-PL" sz="2017" dirty="0">
                <a:solidFill>
                  <a:schemeClr val="bg1"/>
                </a:solidFill>
                <a:latin typeface="IBM Plex Sans" panose="020B0503050203000203" pitchFamily="34" charset="0"/>
              </a:rPr>
            </a:br>
            <a:r>
              <a:rPr lang="pl-PL" sz="2017" dirty="0">
                <a:solidFill>
                  <a:schemeClr val="bg1"/>
                </a:solidFill>
                <a:latin typeface="IBM Plex Sans" panose="020B0503050203000203" pitchFamily="34" charset="0"/>
              </a:rPr>
              <a:t>(local masterkey </a:t>
            </a:r>
            <a:r>
              <a:rPr lang="pl-PL" sz="2017" dirty="0" err="1">
                <a:solidFill>
                  <a:schemeClr val="bg1"/>
                </a:solidFill>
                <a:latin typeface="IBM Plex Sans" panose="020B0503050203000203" pitchFamily="34" charset="0"/>
              </a:rPr>
              <a:t>can’t</a:t>
            </a:r>
            <a:r>
              <a:rPr lang="pl-PL" sz="2017" dirty="0">
                <a:solidFill>
                  <a:schemeClr val="bg1"/>
                </a:solidFill>
                <a:latin typeface="IBM Plex Sans" panose="020B0503050203000203" pitchFamily="34" charset="0"/>
              </a:rPr>
              <a:t> be </a:t>
            </a:r>
            <a:r>
              <a:rPr lang="pl-PL" sz="2017" dirty="0" err="1">
                <a:solidFill>
                  <a:schemeClr val="bg1"/>
                </a:solidFill>
                <a:latin typeface="IBM Plex Sans" panose="020B0503050203000203" pitchFamily="34" charset="0"/>
              </a:rPr>
              <a:t>decrypted</a:t>
            </a:r>
            <a:r>
              <a:rPr lang="pl-PL" sz="2017" dirty="0">
                <a:solidFill>
                  <a:schemeClr val="bg1"/>
                </a:solidFill>
                <a:latin typeface="IBM Plex Sans" panose="020B0503050203000203" pitchFamily="34" charset="0"/>
              </a:rPr>
              <a:t>)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090569" y="2200936"/>
            <a:ext cx="6440" cy="1643183"/>
          </a:xfrm>
          <a:prstGeom prst="straightConnector1">
            <a:avLst/>
          </a:prstGeom>
          <a:ln>
            <a:solidFill>
              <a:srgbClr val="FDBA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567219" y="2928914"/>
            <a:ext cx="1324402" cy="230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896" dirty="0">
                <a:solidFill>
                  <a:schemeClr val="bg1"/>
                </a:solidFill>
                <a:latin typeface="IBM Plex Sans" panose="020B0503050203000203" pitchFamily="34" charset="0"/>
              </a:rPr>
              <a:t>CryptUnprotectData() 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375585" y="2899093"/>
            <a:ext cx="973472" cy="402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17" dirty="0">
                <a:solidFill>
                  <a:schemeClr val="bg1"/>
                </a:solidFill>
                <a:latin typeface="IBM Plex Sans" panose="020B0503050203000203" pitchFamily="34" charset="0"/>
              </a:rPr>
              <a:t>DPAPI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106948" y="733233"/>
            <a:ext cx="2698979" cy="3971626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2017" dirty="0">
              <a:solidFill>
                <a:srgbClr val="FDBA12"/>
              </a:solidFill>
              <a:latin typeface="IBM Plex Sans" panose="020B050305020300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765141" y="763188"/>
            <a:ext cx="1523174" cy="402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17" dirty="0">
                <a:solidFill>
                  <a:schemeClr val="bg1"/>
                </a:solidFill>
                <a:latin typeface="IBM Plex Sans" panose="020B0503050203000203" pitchFamily="34" charset="0"/>
              </a:rPr>
              <a:t>AD SERVER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06948" y="1275154"/>
            <a:ext cx="2698979" cy="2231515"/>
          </a:xfrm>
          <a:prstGeom prst="rect">
            <a:avLst/>
          </a:prstGeom>
          <a:solidFill>
            <a:srgbClr val="FDBA1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2017">
              <a:solidFill>
                <a:srgbClr val="FDBA12"/>
              </a:solidFill>
              <a:latin typeface="IBM Plex Sans" panose="020B0503050203000203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1246" y="1350484"/>
            <a:ext cx="1907895" cy="402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17" dirty="0">
                <a:solidFill>
                  <a:schemeClr val="bg1"/>
                </a:solidFill>
                <a:latin typeface="IBM Plex Sans" panose="020B0503050203000203" pitchFamily="34" charset="0"/>
              </a:rPr>
              <a:t>LSASS process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532944" y="1374472"/>
            <a:ext cx="3320866" cy="1689"/>
          </a:xfrm>
          <a:prstGeom prst="straightConnector1">
            <a:avLst/>
          </a:prstGeom>
          <a:ln>
            <a:solidFill>
              <a:srgbClr val="FDBA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587228" y="1121388"/>
            <a:ext cx="697627" cy="253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46" dirty="0">
                <a:solidFill>
                  <a:srgbClr val="343741"/>
                </a:solidFill>
                <a:latin typeface="IBM Plex Sans" panose="020B0503050203000203" pitchFamily="34" charset="0"/>
              </a:rPr>
              <a:t>RPC Call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191499" y="1409279"/>
            <a:ext cx="1555234" cy="253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46" i="1" dirty="0">
                <a:solidFill>
                  <a:srgbClr val="343741"/>
                </a:solidFill>
                <a:latin typeface="IBM Plex Sans" panose="020B0503050203000203" pitchFamily="34" charset="0"/>
              </a:rPr>
              <a:t>BackupKey(masterkey)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2582050" y="1915450"/>
            <a:ext cx="3271760" cy="2450"/>
          </a:xfrm>
          <a:prstGeom prst="straightConnector1">
            <a:avLst/>
          </a:prstGeom>
          <a:ln>
            <a:solidFill>
              <a:srgbClr val="FDBA1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531318" y="1915449"/>
            <a:ext cx="1478290" cy="253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046" dirty="0">
                <a:solidFill>
                  <a:srgbClr val="343741"/>
                </a:solidFill>
                <a:latin typeface="IBM Plex Sans" panose="020B0503050203000203" pitchFamily="34" charset="0"/>
              </a:rPr>
              <a:t>Decrypted masterkey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6697" y="4097584"/>
            <a:ext cx="1707519" cy="253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3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01 00 00 00</a:t>
            </a:r>
            <a:r>
              <a:rPr lang="pl-PL" sz="523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  </a:t>
            </a:r>
            <a:r>
              <a:rPr lang="en-US" sz="523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d0 8c 9d </a:t>
            </a:r>
            <a:r>
              <a:rPr lang="en-US" sz="523" dirty="0" err="1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df</a:t>
            </a:r>
            <a:r>
              <a:rPr lang="pl-PL" sz="523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  </a:t>
            </a:r>
            <a:r>
              <a:rPr lang="en-US" sz="523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01 15 d1 11</a:t>
            </a:r>
            <a:r>
              <a:rPr lang="pl-PL" sz="523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  </a:t>
            </a:r>
            <a:r>
              <a:rPr lang="en-US" sz="523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8c 7a 00 c0</a:t>
            </a:r>
          </a:p>
          <a:p>
            <a:r>
              <a:rPr lang="en-US" sz="523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4f c2 97 </a:t>
            </a:r>
            <a:r>
              <a:rPr lang="en-US" sz="523" dirty="0" err="1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eb</a:t>
            </a:r>
            <a:r>
              <a:rPr lang="en-US" sz="523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  01 00 00 00</a:t>
            </a:r>
            <a:r>
              <a:rPr lang="pl-PL" sz="523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  ......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171245" y="2603250"/>
            <a:ext cx="1431802" cy="21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785" dirty="0">
                <a:solidFill>
                  <a:schemeClr val="bg1"/>
                </a:solidFill>
                <a:latin typeface="IBM Plex Sans" panose="020B0503050203000203" pitchFamily="34" charset="0"/>
              </a:rPr>
              <a:t>G$BCKUPKEY_PREFERRED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71246" y="2808421"/>
            <a:ext cx="2880917" cy="2131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785" dirty="0">
                <a:solidFill>
                  <a:schemeClr val="bg1"/>
                </a:solidFill>
                <a:latin typeface="IBM Plex Sans" panose="020B0503050203000203" pitchFamily="34" charset="0"/>
              </a:rPr>
              <a:t>G$BCKUPKEY_940db612-ee8f-4a31-84b3-8f80c25be855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4234668" y="2951617"/>
            <a:ext cx="0" cy="2737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A3C716B-C0DA-41D4-B033-A6CD223B6B9A}"/>
              </a:ext>
            </a:extLst>
          </p:cNvPr>
          <p:cNvSpPr/>
          <p:nvPr/>
        </p:nvSpPr>
        <p:spPr>
          <a:xfrm>
            <a:off x="2772798" y="2880537"/>
            <a:ext cx="2923741" cy="1333955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pl-PL" sz="2017" dirty="0" err="1">
                <a:solidFill>
                  <a:srgbClr val="343741"/>
                </a:solidFill>
                <a:latin typeface="IBM Plex Sans" panose="020B0503050203000203" pitchFamily="34" charset="0"/>
              </a:rPr>
              <a:t>Scenario</a:t>
            </a:r>
            <a:r>
              <a:rPr lang="pl-PL" sz="2017" dirty="0">
                <a:solidFill>
                  <a:srgbClr val="343741"/>
                </a:solidFill>
                <a:latin typeface="IBM Plex Sans" panose="020B0503050203000203" pitchFamily="34" charset="0"/>
              </a:rPr>
              <a:t>: offline </a:t>
            </a:r>
            <a:r>
              <a:rPr lang="pl-PL" sz="2017" dirty="0" err="1">
                <a:solidFill>
                  <a:srgbClr val="343741"/>
                </a:solidFill>
                <a:latin typeface="IBM Plex Sans" panose="020B0503050203000203" pitchFamily="34" charset="0"/>
              </a:rPr>
              <a:t>changed</a:t>
            </a:r>
            <a:r>
              <a:rPr lang="pl-PL" sz="2017" dirty="0">
                <a:solidFill>
                  <a:srgbClr val="343741"/>
                </a:solidFill>
                <a:latin typeface="IBM Plex Sans" panose="020B0503050203000203" pitchFamily="34" charset="0"/>
              </a:rPr>
              <a:t> </a:t>
            </a:r>
            <a:r>
              <a:rPr lang="pl-PL" sz="2017" dirty="0" err="1">
                <a:solidFill>
                  <a:srgbClr val="343741"/>
                </a:solidFill>
                <a:latin typeface="IBM Plex Sans" panose="020B0503050203000203" pitchFamily="34" charset="0"/>
              </a:rPr>
              <a:t>user</a:t>
            </a:r>
            <a:r>
              <a:rPr lang="pl-PL" sz="2017" dirty="0">
                <a:solidFill>
                  <a:srgbClr val="343741"/>
                </a:solidFill>
                <a:latin typeface="IBM Plex Sans" panose="020B0503050203000203" pitchFamily="34" charset="0"/>
              </a:rPr>
              <a:t> </a:t>
            </a:r>
            <a:r>
              <a:rPr lang="pl-PL" sz="2017" dirty="0" err="1">
                <a:solidFill>
                  <a:srgbClr val="343741"/>
                </a:solidFill>
                <a:latin typeface="IBM Plex Sans" panose="020B0503050203000203" pitchFamily="34" charset="0"/>
              </a:rPr>
              <a:t>password</a:t>
            </a:r>
            <a:r>
              <a:rPr lang="en-US" sz="2017" dirty="0">
                <a:solidFill>
                  <a:srgbClr val="343741"/>
                </a:solidFill>
                <a:latin typeface="IBM Plex Sans" panose="020B0503050203000203" pitchFamily="34" charset="0"/>
              </a:rPr>
              <a:t> or</a:t>
            </a:r>
            <a:r>
              <a:rPr lang="pl-PL" sz="2017" dirty="0">
                <a:solidFill>
                  <a:srgbClr val="343741"/>
                </a:solidFill>
                <a:latin typeface="IBM Plex Sans" panose="020B0503050203000203" pitchFamily="34" charset="0"/>
              </a:rPr>
              <a:t> </a:t>
            </a:r>
            <a:r>
              <a:rPr lang="pl-PL" sz="2017" dirty="0" err="1">
                <a:solidFill>
                  <a:srgbClr val="343741"/>
                </a:solidFill>
                <a:latin typeface="IBM Plex Sans" panose="020B0503050203000203" pitchFamily="34" charset="0"/>
              </a:rPr>
              <a:t>local</a:t>
            </a:r>
            <a:r>
              <a:rPr lang="pl-PL" sz="2017" dirty="0">
                <a:solidFill>
                  <a:srgbClr val="343741"/>
                </a:solidFill>
                <a:latin typeface="IBM Plex Sans" panose="020B0503050203000203" pitchFamily="34" charset="0"/>
              </a:rPr>
              <a:t> </a:t>
            </a:r>
            <a:r>
              <a:rPr lang="pl-PL" sz="2017" dirty="0" err="1">
                <a:solidFill>
                  <a:srgbClr val="343741"/>
                </a:solidFill>
                <a:latin typeface="IBM Plex Sans" panose="020B0503050203000203" pitchFamily="34" charset="0"/>
              </a:rPr>
              <a:t>masterkey</a:t>
            </a:r>
            <a:r>
              <a:rPr lang="pl-PL" sz="2017" dirty="0">
                <a:solidFill>
                  <a:srgbClr val="343741"/>
                </a:solidFill>
                <a:latin typeface="IBM Plex Sans" panose="020B0503050203000203" pitchFamily="34" charset="0"/>
              </a:rPr>
              <a:t> </a:t>
            </a:r>
            <a:r>
              <a:rPr lang="pl-PL" sz="2017" dirty="0" err="1">
                <a:solidFill>
                  <a:srgbClr val="343741"/>
                </a:solidFill>
                <a:latin typeface="IBM Plex Sans" panose="020B0503050203000203" pitchFamily="34" charset="0"/>
              </a:rPr>
              <a:t>can’t</a:t>
            </a:r>
            <a:r>
              <a:rPr lang="pl-PL" sz="2017" dirty="0">
                <a:solidFill>
                  <a:srgbClr val="343741"/>
                </a:solidFill>
                <a:latin typeface="IBM Plex Sans" panose="020B0503050203000203" pitchFamily="34" charset="0"/>
              </a:rPr>
              <a:t> be </a:t>
            </a:r>
            <a:r>
              <a:rPr lang="pl-PL" sz="2017" dirty="0" err="1">
                <a:solidFill>
                  <a:srgbClr val="343741"/>
                </a:solidFill>
                <a:latin typeface="IBM Plex Sans" panose="020B0503050203000203" pitchFamily="34" charset="0"/>
              </a:rPr>
              <a:t>decrypted</a:t>
            </a:r>
            <a:endParaRPr lang="en-US" sz="2017" dirty="0">
              <a:solidFill>
                <a:srgbClr val="34374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288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>
            <a:extLst>
              <a:ext uri="{FF2B5EF4-FFF2-40B4-BE49-F238E27FC236}">
                <a16:creationId xmlns:a16="http://schemas.microsoft.com/office/drawing/2014/main" id="{76AF09D1-DD86-4E10-A5B2-FD6D638843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0250" y="254110"/>
            <a:ext cx="8413750" cy="444500"/>
          </a:xfrm>
        </p:spPr>
        <p:txBody>
          <a:bodyPr>
            <a:normAutofit fontScale="90000"/>
          </a:bodyPr>
          <a:lstStyle/>
          <a:p>
            <a:r>
              <a:rPr lang="en-US" sz="3212" b="1" dirty="0">
                <a:solidFill>
                  <a:srgbClr val="FDBA12"/>
                </a:solidFill>
              </a:rPr>
              <a:t>Cached Logons: </a:t>
            </a:r>
            <a:r>
              <a:rPr lang="en-US" sz="3212" b="1" dirty="0"/>
              <a:t>It used to be like this…</a:t>
            </a:r>
          </a:p>
        </p:txBody>
      </p:sp>
      <p:pic>
        <p:nvPicPr>
          <p:cNvPr id="6" name="Picture 3" descr="https://upload.wikimedia.org/wikipedia/commons/e/ef/Marietta-Street-Atlanta.jpg">
            <a:extLst>
              <a:ext uri="{FF2B5EF4-FFF2-40B4-BE49-F238E27FC236}">
                <a16:creationId xmlns:a16="http://schemas.microsoft.com/office/drawing/2014/main" id="{25D188EC-6D92-46E0-9F4D-1AE51756B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33447" y="915075"/>
            <a:ext cx="3491696" cy="3594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278818B-002D-44E8-BD9C-C105B4F0140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9825" y="915074"/>
            <a:ext cx="5421579" cy="348087"/>
            <a:chOff x="519113" y="1447058"/>
            <a:chExt cx="11316793" cy="709328"/>
          </a:xfrm>
          <a:solidFill>
            <a:srgbClr val="FDBA1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EF1161-7EA9-4C24-A12D-5CB47E0E0E8C}"/>
                </a:ext>
              </a:extLst>
            </p:cNvPr>
            <p:cNvSpPr/>
            <p:nvPr/>
          </p:nvSpPr>
          <p:spPr bwMode="auto">
            <a:xfrm>
              <a:off x="519113" y="1447058"/>
              <a:ext cx="11316791" cy="70359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012" tIns="34007" rIns="68012" bIns="3400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3614"/>
              <a:endParaRPr lang="en-US" sz="2008" dirty="0">
                <a:solidFill>
                  <a:srgbClr val="343741"/>
                </a:solidFill>
                <a:latin typeface="IBM Plex Sans" panose="020B050305020300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0EFD53-A489-41B2-83E6-803CBD1C8EF4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84143" y="1456407"/>
              <a:ext cx="11251763" cy="699979"/>
            </a:xfrm>
            <a:prstGeom prst="rect">
              <a:avLst/>
            </a:prstGeom>
            <a:grpFill/>
          </p:spPr>
          <p:txBody>
            <a:bodyPr wrap="square" lIns="136031" tIns="34008" rIns="68015" bIns="34008" rtlCol="0">
              <a:spAutoFit/>
            </a:bodyPr>
            <a:lstStyle/>
            <a:p>
              <a:pPr marL="422746" lvl="1" indent="-410938" defTabSz="695556">
                <a:spcBef>
                  <a:spcPts val="455"/>
                </a:spcBef>
                <a:buSzPct val="90000"/>
                <a:buBlip>
                  <a:blip r:embed="rId8"/>
                </a:buBlip>
              </a:pPr>
              <a:r>
                <a:rPr lang="en-US" sz="1786" b="1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Windows 2003 / XP 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EB335F43-019E-484C-8620-70748109FBED}"/>
              </a:ext>
            </a:extLst>
          </p:cNvPr>
          <p:cNvSpPr/>
          <p:nvPr/>
        </p:nvSpPr>
        <p:spPr>
          <a:xfrm>
            <a:off x="79825" y="1347621"/>
            <a:ext cx="5320542" cy="1765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47" lvl="1" defTabSz="695556">
              <a:spcBef>
                <a:spcPts val="455"/>
              </a:spcBef>
              <a:buSzPct val="90000"/>
            </a:pPr>
            <a:r>
              <a:rPr lang="en-US" sz="1494" b="1" dirty="0">
                <a:solidFill>
                  <a:srgbClr val="343741"/>
                </a:solidFill>
                <a:latin typeface="IBM Plex Sans" panose="020B0503050203000203" pitchFamily="34" charset="0"/>
              </a:rPr>
              <a:t>The encryption algorithm is RC4. </a:t>
            </a:r>
            <a:br>
              <a:rPr lang="en-US" sz="1494" b="1" dirty="0">
                <a:solidFill>
                  <a:srgbClr val="343741"/>
                </a:solidFill>
                <a:latin typeface="IBM Plex Sans" panose="020B0503050203000203" pitchFamily="34" charset="0"/>
              </a:rPr>
            </a:br>
            <a:r>
              <a:rPr lang="en-US" sz="1494" b="1" dirty="0">
                <a:solidFill>
                  <a:srgbClr val="343741"/>
                </a:solidFill>
                <a:latin typeface="IBM Plex Sans" panose="020B0503050203000203" pitchFamily="34" charset="0"/>
              </a:rPr>
              <a:t>The hash is used to verify authentication is calculated as follows: </a:t>
            </a:r>
          </a:p>
          <a:p>
            <a:pPr marL="12047" lvl="1" defTabSz="695556">
              <a:spcBef>
                <a:spcPts val="455"/>
              </a:spcBef>
              <a:buSzPct val="90000"/>
            </a:pPr>
            <a:r>
              <a:rPr lang="en-US" sz="1494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DCC1 = MD4(MD4(Unicode(password)) . </a:t>
            </a:r>
            <a:r>
              <a:rPr lang="en-US" sz="1494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LowerUnicode</a:t>
            </a:r>
            <a:r>
              <a:rPr lang="en-US" sz="1494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(username)) </a:t>
            </a:r>
            <a:br>
              <a:rPr lang="en-US" sz="1494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</a:br>
            <a:r>
              <a:rPr lang="en-US" sz="1494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is </a:t>
            </a:r>
            <a:br>
              <a:rPr lang="en-US" sz="1494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</a:br>
            <a:r>
              <a:rPr lang="en-US" sz="1494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DCC1 = MD4(</a:t>
            </a:r>
            <a:r>
              <a:rPr lang="en-US" sz="1494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hashNTLM</a:t>
            </a:r>
            <a:r>
              <a:rPr lang="en-US" sz="1494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 . </a:t>
            </a:r>
            <a:r>
              <a:rPr lang="en-US" sz="1494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LowerUnicode</a:t>
            </a:r>
            <a:r>
              <a:rPr lang="en-US" sz="1494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(username))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0FFEA5-04A6-4538-A939-7A2A3F5DFC59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98423" y="3213907"/>
            <a:ext cx="5421579" cy="376142"/>
            <a:chOff x="506414" y="1596483"/>
            <a:chExt cx="11329492" cy="549141"/>
          </a:xfrm>
          <a:solidFill>
            <a:srgbClr val="FDBA12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0F0A77-E9FE-452B-85B4-0AF70E81452F}"/>
                </a:ext>
              </a:extLst>
            </p:cNvPr>
            <p:cNvSpPr/>
            <p:nvPr/>
          </p:nvSpPr>
          <p:spPr bwMode="auto">
            <a:xfrm>
              <a:off x="506414" y="1596483"/>
              <a:ext cx="11329492" cy="549141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012" tIns="34007" rIns="68012" bIns="3400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3614"/>
              <a:endParaRPr lang="en-US" sz="2008" dirty="0">
                <a:solidFill>
                  <a:srgbClr val="343741"/>
                </a:solidFill>
                <a:latin typeface="IBM Plex Sans" panose="020B050305020300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629950-F645-425C-BC54-8FF678D2F164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506414" y="1627031"/>
              <a:ext cx="11251761" cy="501485"/>
            </a:xfrm>
            <a:prstGeom prst="rect">
              <a:avLst/>
            </a:prstGeom>
            <a:grpFill/>
          </p:spPr>
          <p:txBody>
            <a:bodyPr wrap="square" lIns="136031" tIns="34008" rIns="68015" bIns="34008" rtlCol="0">
              <a:spAutoFit/>
            </a:bodyPr>
            <a:lstStyle/>
            <a:p>
              <a:pPr marL="422746" lvl="1" indent="-410938" defTabSz="695556">
                <a:spcBef>
                  <a:spcPts val="455"/>
                </a:spcBef>
                <a:buSzPct val="90000"/>
                <a:buBlip>
                  <a:blip r:embed="rId8"/>
                </a:buBlip>
              </a:pPr>
              <a:r>
                <a:rPr lang="en-US" sz="1786" b="1" dirty="0">
                  <a:solidFill>
                    <a:schemeClr val="bg1"/>
                  </a:solidFill>
                  <a:latin typeface="IBM Plex Sans" panose="020B0503050203000203" pitchFamily="34" charset="0"/>
                </a:rPr>
                <a:t>Usage in the attack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375A1DA-0B19-4BFB-9BEF-C389A050EC89}"/>
              </a:ext>
            </a:extLst>
          </p:cNvPr>
          <p:cNvSpPr/>
          <p:nvPr/>
        </p:nvSpPr>
        <p:spPr>
          <a:xfrm>
            <a:off x="547604" y="3818297"/>
            <a:ext cx="4782791" cy="36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95556"/>
            <a:br>
              <a:rPr lang="en-US" sz="893" dirty="0">
                <a:solidFill>
                  <a:srgbClr val="343741"/>
                </a:solidFill>
                <a:latin typeface="IBM Plex Sans" panose="020B0503050203000203" pitchFamily="34" charset="0"/>
              </a:rPr>
            </a:br>
            <a:endParaRPr lang="en-US" sz="893" dirty="0">
              <a:solidFill>
                <a:srgbClr val="343741"/>
              </a:solidFill>
              <a:latin typeface="IBM Plex Sans" panose="020B050305020300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EB4192-AF46-4927-A400-A644AB634C8D}"/>
              </a:ext>
            </a:extLst>
          </p:cNvPr>
          <p:cNvSpPr/>
          <p:nvPr/>
        </p:nvSpPr>
        <p:spPr>
          <a:xfrm>
            <a:off x="117328" y="3661756"/>
            <a:ext cx="5353229" cy="1476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95556"/>
            <a:r>
              <a:rPr lang="en-US" sz="1494" b="1" dirty="0">
                <a:solidFill>
                  <a:srgbClr val="343741"/>
                </a:solidFill>
                <a:latin typeface="IBM Plex Sans" panose="020B0503050203000203" pitchFamily="34" charset="0"/>
              </a:rPr>
              <a:t>Before the attacks facilitated by pass-the-hash, we can only rejoice the "salting" by the username. </a:t>
            </a:r>
          </a:p>
          <a:p>
            <a:pPr defTabSz="695556"/>
            <a:endParaRPr lang="en-US" sz="1494" b="1" dirty="0">
              <a:solidFill>
                <a:srgbClr val="343741"/>
              </a:solidFill>
              <a:latin typeface="IBM Plex Sans" panose="020B0503050203000203" pitchFamily="34" charset="0"/>
            </a:endParaRPr>
          </a:p>
          <a:p>
            <a:pPr defTabSz="695556"/>
            <a:r>
              <a:rPr lang="en-US" sz="1494" b="1" dirty="0">
                <a:solidFill>
                  <a:srgbClr val="343741"/>
                </a:solidFill>
                <a:latin typeface="IBM Plex Sans" panose="020B0503050203000203" pitchFamily="34" charset="0"/>
              </a:rPr>
              <a:t>There are a number pre-computed tables for users as Administrator facilitating attacks on these hashes. </a:t>
            </a:r>
          </a:p>
          <a:p>
            <a:pPr defTabSz="695556"/>
            <a:endParaRPr lang="en-US" sz="1524" dirty="0">
              <a:solidFill>
                <a:srgbClr val="34374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646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089AF96-B773-405A-B956-702C2CB62F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88401" y="209069"/>
            <a:ext cx="3970338" cy="414337"/>
          </a:xfrm>
        </p:spPr>
        <p:txBody>
          <a:bodyPr>
            <a:normAutofit fontScale="90000"/>
          </a:bodyPr>
          <a:lstStyle/>
          <a:p>
            <a:r>
              <a:rPr lang="en-US" sz="3212" b="1" dirty="0"/>
              <a:t>Cached Logons</a:t>
            </a:r>
          </a:p>
        </p:txBody>
      </p:sp>
      <p:pic>
        <p:nvPicPr>
          <p:cNvPr id="6" name="Picture 7" descr="https://upload.wikimedia.org/wikipedia/commons/2/26/Atlanta_skyline.jpg">
            <a:extLst>
              <a:ext uri="{FF2B5EF4-FFF2-40B4-BE49-F238E27FC236}">
                <a16:creationId xmlns:a16="http://schemas.microsoft.com/office/drawing/2014/main" id="{6F4DBC1A-5842-4392-87B1-8568C6C90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7" r="9973" b="2805"/>
          <a:stretch/>
        </p:blipFill>
        <p:spPr bwMode="auto">
          <a:xfrm>
            <a:off x="5195147" y="764202"/>
            <a:ext cx="3824427" cy="3914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1CB7309-EA15-4383-899E-87DE43B9C615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84300" y="764202"/>
            <a:ext cx="4874439" cy="415481"/>
            <a:chOff x="519113" y="1447058"/>
            <a:chExt cx="11316793" cy="703596"/>
          </a:xfrm>
          <a:solidFill>
            <a:srgbClr val="FDBA12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39DDF8-BE48-4AD1-BAD4-D29401B8DABE}"/>
                </a:ext>
              </a:extLst>
            </p:cNvPr>
            <p:cNvSpPr/>
            <p:nvPr/>
          </p:nvSpPr>
          <p:spPr bwMode="auto">
            <a:xfrm>
              <a:off x="519113" y="1447058"/>
              <a:ext cx="11316791" cy="70359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68012" tIns="34007" rIns="68012" bIns="34007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3614"/>
              <a:endParaRPr lang="en-US" sz="2008" b="1" dirty="0">
                <a:solidFill>
                  <a:srgbClr val="FFFFFF">
                    <a:alpha val="98824"/>
                  </a:srgbClr>
                </a:solidFill>
                <a:latin typeface="IBM Plex Sans" panose="020B0503050203000203" pitchFamily="34" charset="0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B834FC-BBD5-4584-9C24-C7AD1CDF3820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584143" y="1518395"/>
              <a:ext cx="11251763" cy="581698"/>
            </a:xfrm>
            <a:prstGeom prst="rect">
              <a:avLst/>
            </a:prstGeom>
            <a:grpFill/>
          </p:spPr>
          <p:txBody>
            <a:bodyPr wrap="square" lIns="136031" tIns="34008" rIns="68015" bIns="34008" rtlCol="0">
              <a:spAutoFit/>
            </a:bodyPr>
            <a:lstStyle/>
            <a:p>
              <a:pPr marL="422746" lvl="1" indent="-410938" defTabSz="695556">
                <a:spcBef>
                  <a:spcPts val="455"/>
                </a:spcBef>
                <a:buSzPct val="90000"/>
                <a:buBlip>
                  <a:blip r:embed="rId7"/>
                </a:buBlip>
              </a:pPr>
              <a:r>
                <a:rPr lang="en-US" sz="1786" b="1" dirty="0">
                  <a:gradFill>
                    <a:gsLst>
                      <a:gs pos="0">
                        <a:srgbClr val="FFFFFF"/>
                      </a:gs>
                      <a:gs pos="99000">
                        <a:srgbClr val="FFFFFF"/>
                      </a:gs>
                    </a:gsLst>
                    <a:lin ang="5400000" scaled="1"/>
                  </a:gradFill>
                  <a:latin typeface="IBM Plex Sans" panose="020B0503050203000203" pitchFamily="34" charset="0"/>
                </a:rPr>
                <a:t>Windows Vista / 2008 +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C6BA21C-D524-4EE7-A07A-58E641A92098}"/>
              </a:ext>
            </a:extLst>
          </p:cNvPr>
          <p:cNvSpPr/>
          <p:nvPr/>
        </p:nvSpPr>
        <p:spPr>
          <a:xfrm>
            <a:off x="84300" y="1262026"/>
            <a:ext cx="4473283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47" lvl="1" defTabSz="695556">
              <a:spcBef>
                <a:spcPts val="455"/>
              </a:spcBef>
              <a:buSzPct val="90000"/>
            </a:pPr>
            <a:r>
              <a:rPr lang="en-US" sz="1050" dirty="0">
                <a:latin typeface="IBM Plex Sans" panose="020B0503050203000203" pitchFamily="34" charset="0"/>
                <a:cs typeface="Segoe UI" panose="020B0502040204020203" pitchFamily="34" charset="0"/>
              </a:rPr>
              <a:t>The encryption algorithm is AES128. </a:t>
            </a:r>
          </a:p>
          <a:p>
            <a:pPr marL="12047" lvl="1" defTabSz="695556">
              <a:spcBef>
                <a:spcPts val="455"/>
              </a:spcBef>
              <a:buSzPct val="90000"/>
            </a:pPr>
            <a:r>
              <a:rPr lang="en-US" sz="1050" dirty="0">
                <a:latin typeface="IBM Plex Sans" panose="020B0503050203000203" pitchFamily="34" charset="0"/>
                <a:cs typeface="Segoe UI" panose="020B0502040204020203" pitchFamily="34" charset="0"/>
              </a:rPr>
              <a:t>The hash is used to verify authentication is calculated as follows: </a:t>
            </a:r>
          </a:p>
          <a:p>
            <a:pPr marL="12047" lvl="1" defTabSz="695556">
              <a:spcBef>
                <a:spcPts val="455"/>
              </a:spcBef>
              <a:buSzPct val="90000"/>
            </a:pPr>
            <a:r>
              <a:rPr lang="en-US" sz="1050" dirty="0">
                <a:latin typeface="IBM Plex Sans" panose="020B0503050203000203" pitchFamily="34" charset="0"/>
                <a:cs typeface="Segoe UI" panose="020B0502040204020203" pitchFamily="34" charset="0"/>
              </a:rPr>
              <a:t>MSDCC2 = PBKDF2(HMAC-SHA1, Iterations, DCC1, </a:t>
            </a:r>
            <a:r>
              <a:rPr lang="en-US" sz="1050" dirty="0" err="1">
                <a:latin typeface="IBM Plex Sans" panose="020B0503050203000203" pitchFamily="34" charset="0"/>
                <a:cs typeface="Segoe UI" panose="020B0502040204020203" pitchFamily="34" charset="0"/>
              </a:rPr>
              <a:t>LowerUnicode</a:t>
            </a:r>
            <a:r>
              <a:rPr lang="en-US" sz="1050" dirty="0">
                <a:latin typeface="IBM Plex Sans" panose="020B0503050203000203" pitchFamily="34" charset="0"/>
                <a:cs typeface="Segoe UI" panose="020B0502040204020203" pitchFamily="34" charset="0"/>
              </a:rPr>
              <a:t>(username)) </a:t>
            </a:r>
          </a:p>
          <a:p>
            <a:pPr marL="12047" lvl="1" defTabSz="695556">
              <a:spcBef>
                <a:spcPts val="455"/>
              </a:spcBef>
              <a:buSzPct val="90000"/>
            </a:pPr>
            <a:r>
              <a:rPr lang="en-US" sz="1050" dirty="0">
                <a:latin typeface="IBM Plex Sans" panose="020B0503050203000203" pitchFamily="34" charset="0"/>
                <a:cs typeface="Segoe UI" panose="020B0502040204020203" pitchFamily="34" charset="0"/>
              </a:rPr>
              <a:t>with DCC 1 calculated in the same way as for 2003 / XP.</a:t>
            </a:r>
          </a:p>
          <a:p>
            <a:pPr marL="12047" lvl="1" defTabSz="695556">
              <a:spcBef>
                <a:spcPts val="455"/>
              </a:spcBef>
              <a:buSzPct val="90000"/>
            </a:pPr>
            <a:endParaRPr lang="en-US" sz="1050" dirty="0">
              <a:latin typeface="IBM Plex Sans" panose="020B0503050203000203" pitchFamily="34" charset="0"/>
              <a:cs typeface="Segoe UI" panose="020B0502040204020203" pitchFamily="34" charset="0"/>
            </a:endParaRPr>
          </a:p>
          <a:p>
            <a:pPr marL="12047" lvl="1" defTabSz="695556">
              <a:spcBef>
                <a:spcPts val="455"/>
              </a:spcBef>
              <a:buSzPct val="90000"/>
            </a:pPr>
            <a:endParaRPr lang="en-US" sz="1050" dirty="0">
              <a:latin typeface="IBM Plex Sans" panose="020B0503050203000203" pitchFamily="34" charset="0"/>
              <a:cs typeface="Segoe UI" panose="020B0502040204020203" pitchFamily="34" charset="0"/>
            </a:endParaRPr>
          </a:p>
          <a:p>
            <a:pPr defTabSz="695556">
              <a:spcBef>
                <a:spcPts val="446"/>
              </a:spcBef>
            </a:pPr>
            <a:r>
              <a:rPr lang="en-US" sz="1050" dirty="0">
                <a:latin typeface="IBM Plex Sans" panose="020B0503050203000203" pitchFamily="34" charset="0"/>
                <a:cs typeface="Segoe UI" panose="020B0502040204020203" pitchFamily="34" charset="0"/>
              </a:rPr>
              <a:t>There is actually not much of a difference with XP / 2003!</a:t>
            </a:r>
            <a:br>
              <a:rPr lang="en-US" sz="1050" dirty="0">
                <a:latin typeface="IBM Plex Sans" panose="020B0503050203000203" pitchFamily="34" charset="0"/>
                <a:cs typeface="Segoe UI" panose="020B0502040204020203" pitchFamily="34" charset="0"/>
              </a:rPr>
            </a:br>
            <a:r>
              <a:rPr lang="en-US" sz="1050" dirty="0">
                <a:latin typeface="IBM Plex Sans" panose="020B0503050203000203" pitchFamily="34" charset="0"/>
                <a:cs typeface="Segoe UI" panose="020B0502040204020203" pitchFamily="34" charset="0"/>
              </a:rPr>
              <a:t>No additional salting. </a:t>
            </a:r>
          </a:p>
          <a:p>
            <a:pPr defTabSz="695556">
              <a:spcBef>
                <a:spcPts val="446"/>
              </a:spcBef>
            </a:pPr>
            <a:r>
              <a:rPr lang="en-US" sz="1050" dirty="0">
                <a:latin typeface="IBM Plex Sans" panose="020B0503050203000203" pitchFamily="34" charset="0"/>
                <a:cs typeface="Segoe UI" panose="020B0502040204020203" pitchFamily="34" charset="0"/>
              </a:rPr>
              <a:t>PBKDF2 introduced a new variable: the number of iterations SHA1 with the same salt as before (username).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BC328E-E49B-450C-938C-F1E08512598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12311" y="3701199"/>
            <a:ext cx="4874438" cy="343499"/>
          </a:xfrm>
          <a:prstGeom prst="rect">
            <a:avLst/>
          </a:prstGeom>
          <a:solidFill>
            <a:srgbClr val="FDBA12"/>
          </a:solidFill>
        </p:spPr>
        <p:txBody>
          <a:bodyPr wrap="square" lIns="136031" tIns="34008" rIns="68015" bIns="34008" rtlCol="0">
            <a:spAutoFit/>
          </a:bodyPr>
          <a:lstStyle/>
          <a:p>
            <a:pPr marL="422746" lvl="1" indent="-410938" defTabSz="695556">
              <a:spcBef>
                <a:spcPts val="455"/>
              </a:spcBef>
              <a:buSzPct val="90000"/>
              <a:buBlip>
                <a:blip r:embed="rId7"/>
              </a:buBlip>
            </a:pPr>
            <a:r>
              <a:rPr lang="en-US" sz="1786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Usage in the attack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C299B-5E39-4450-B32D-573B722C9DD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12310" y="4337173"/>
            <a:ext cx="4874438" cy="343499"/>
          </a:xfrm>
          <a:prstGeom prst="rect">
            <a:avLst/>
          </a:prstGeom>
          <a:solidFill>
            <a:srgbClr val="FDBA12"/>
          </a:solidFill>
        </p:spPr>
        <p:txBody>
          <a:bodyPr wrap="square" lIns="136031" tIns="34008" rIns="68015" bIns="34008" rtlCol="0">
            <a:spAutoFit/>
          </a:bodyPr>
          <a:lstStyle/>
          <a:p>
            <a:pPr marL="422746" lvl="1" indent="-410938" defTabSz="695556">
              <a:spcBef>
                <a:spcPts val="455"/>
              </a:spcBef>
              <a:buSzPct val="90000"/>
              <a:buBlip>
                <a:blip r:embed="rId7"/>
              </a:buBlip>
            </a:pPr>
            <a:r>
              <a:rPr lang="en-US" sz="1786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Sysmon stores a hash base</a:t>
            </a:r>
          </a:p>
        </p:txBody>
      </p:sp>
    </p:spTree>
    <p:extLst>
      <p:ext uri="{BB962C8B-B14F-4D97-AF65-F5344CB8AC3E}">
        <p14:creationId xmlns:p14="http://schemas.microsoft.com/office/powerpoint/2010/main" val="9676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95536" y="194678"/>
            <a:ext cx="5086350" cy="715962"/>
          </a:xfrm>
        </p:spPr>
        <p:txBody>
          <a:bodyPr/>
          <a:lstStyle/>
          <a:p>
            <a:r>
              <a:rPr lang="en-US" b="1" dirty="0"/>
              <a:t>Getting the: </a:t>
            </a:r>
            <a:r>
              <a:rPr lang="en-US" b="1" dirty="0">
                <a:solidFill>
                  <a:srgbClr val="FDBA12"/>
                </a:solidFill>
              </a:rPr>
              <a:t>cached 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219956" y="1058273"/>
            <a:ext cx="8529645" cy="31745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1984"/>
            <a:r>
              <a:rPr lang="en-US" sz="1821" b="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MSDCC2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 </a:t>
            </a:r>
          </a:p>
          <a:p>
            <a:pPr marL="260165" indent="-260165" defTabSz="681984">
              <a:buFontTx/>
              <a:buAutoNum type="arabicPeriod"/>
            </a:pP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bootkey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: classes from HKLM\SYSTEM\CCS\Control\</a:t>
            </a: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Lsa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 + [class names for: Data, GBG, JD, Skew1] (+arrays’ permutations) </a:t>
            </a: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int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[] </a:t>
            </a: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permutationBootKey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 = new </a:t>
            </a: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int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[] { 0x8, 0x5, 0x4, 0x2, 0xb, 0x9, 0xd, 0x3, 0x0, 0x6, 0x1, 0xc, 0xe, 0xa, 0xf, 0x7 }; </a:t>
            </a:r>
          </a:p>
          <a:p>
            <a:pPr marL="260165" indent="-260165" defTabSz="681984">
              <a:buFontTx/>
              <a:buAutoNum type="arabicPeriod"/>
            </a:pP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PolEKList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: HKLM\SECURITY\Policy\</a:t>
            </a: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PolEKList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 [default value] </a:t>
            </a:r>
          </a:p>
          <a:p>
            <a:pPr marL="260165" indent="-260165" defTabSz="681984">
              <a:buFontTx/>
              <a:buAutoNum type="arabicPeriod"/>
            </a:pP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lsakey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: AES_DECRYPT(key, data) -&gt; AES(</a:t>
            </a: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bootkey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, </a:t>
            </a: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PolEKList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) </a:t>
            </a:r>
          </a:p>
          <a:p>
            <a:pPr marL="260165" indent="-260165" defTabSz="681984">
              <a:buFontTx/>
              <a:buAutoNum type="arabicPeriod"/>
            </a:pP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NL$KM secret: HKLM\SECURITY\Policy\Secrets\NL$KM </a:t>
            </a:r>
          </a:p>
          <a:p>
            <a:pPr marL="260165" indent="-260165" defTabSz="681984">
              <a:buFontTx/>
              <a:buAutoNum type="arabicPeriod"/>
            </a:pP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nlkm_decrypted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: AES_DECRYPT(</a:t>
            </a: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lsakey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, NL$KM secret)</a:t>
            </a:r>
          </a:p>
          <a:p>
            <a:pPr marL="260165" indent="-260165" defTabSz="681984">
              <a:buFontTx/>
              <a:buAutoNum type="arabicPeriod"/>
            </a:pP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Cache_Entry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{id} -&gt; HKLM\SECURITY\Cache\NL${id} </a:t>
            </a:r>
          </a:p>
          <a:p>
            <a:pPr marL="260165" indent="-260165" defTabSz="681984">
              <a:buFontTx/>
              <a:buAutoNum type="arabicPeriod"/>
            </a:pP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cache_entry_decrypted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 -&gt; AES_DECRYPT(</a:t>
            </a: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nlkm_decrypted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, </a:t>
            </a:r>
            <a:r>
              <a:rPr lang="en-US" sz="1821" dirty="0" err="1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Cache_Entry</a:t>
            </a:r>
            <a:r>
              <a:rPr lang="en-US" sz="1821" dirty="0">
                <a:solidFill>
                  <a:srgbClr val="34374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{id})</a:t>
            </a:r>
          </a:p>
        </p:txBody>
      </p:sp>
    </p:spTree>
    <p:extLst>
      <p:ext uri="{BB962C8B-B14F-4D97-AF65-F5344CB8AC3E}">
        <p14:creationId xmlns:p14="http://schemas.microsoft.com/office/powerpoint/2010/main" val="405323211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Obraz w treści 1">
            <a:extLst>
              <a:ext uri="{FF2B5EF4-FFF2-40B4-BE49-F238E27FC236}">
                <a16:creationId xmlns:a16="http://schemas.microsoft.com/office/drawing/2014/main" id="{67E86C86-DB8C-41F4-B78F-FF5F81071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090" y="21382"/>
            <a:ext cx="4685891" cy="3447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Obraz w treści 1">
            <a:extLst>
              <a:ext uri="{FF2B5EF4-FFF2-40B4-BE49-F238E27FC236}">
                <a16:creationId xmlns:a16="http://schemas.microsoft.com/office/drawing/2014/main" id="{65A7ADA3-B448-4351-A6EE-473526884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737661" y="2169004"/>
            <a:ext cx="4554853" cy="305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6D0D08-D172-4869-B8E1-69A92F25DC8D}"/>
              </a:ext>
            </a:extLst>
          </p:cNvPr>
          <p:cNvSpPr/>
          <p:nvPr/>
        </p:nvSpPr>
        <p:spPr bwMode="auto">
          <a:xfrm>
            <a:off x="38017" y="3469165"/>
            <a:ext cx="4681964" cy="1754925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690" rIns="0" bIns="34690" numCol="1" rtlCol="0" anchor="ctr" anchorCtr="0" compatLnSpc="1">
            <a:prstTxWarp prst="textNoShape">
              <a:avLst/>
            </a:prstTxWarp>
          </a:bodyPr>
          <a:lstStyle/>
          <a:p>
            <a:pPr algn="ctr" defTabSz="69356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latin typeface="IBM Plex Sans" panose="020B0503050203000203" pitchFamily="34" charset="0"/>
              </a:rPr>
              <a:t>Encrypted Cached Credentials</a:t>
            </a:r>
          </a:p>
          <a:p>
            <a:pPr algn="ctr" defTabSz="69356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FFFF"/>
                </a:solidFill>
                <a:latin typeface="IBM Plex Sans" panose="020B0503050203000203" pitchFamily="34" charset="0"/>
              </a:rPr>
              <a:t>DK = PBKDF2(PRF, Password, Salt, c, </a:t>
            </a:r>
            <a:r>
              <a:rPr lang="en-US" sz="1600" b="1" dirty="0" err="1">
                <a:solidFill>
                  <a:srgbClr val="FFFFFF"/>
                </a:solidFill>
                <a:latin typeface="IBM Plex Sans" panose="020B0503050203000203" pitchFamily="34" charset="0"/>
              </a:rPr>
              <a:t>dkLen</a:t>
            </a:r>
            <a:r>
              <a:rPr lang="en-US" sz="1600" b="1" dirty="0">
                <a:solidFill>
                  <a:srgbClr val="FFFFFF"/>
                </a:solidFill>
                <a:latin typeface="IBM Plex Sans" panose="020B0503050203000203" pitchFamily="34" charset="0"/>
              </a:rPr>
              <a:t>)</a:t>
            </a:r>
          </a:p>
          <a:p>
            <a:pPr algn="ctr" defTabSz="693560" fontAlgn="base">
              <a:spcBef>
                <a:spcPct val="0"/>
              </a:spcBef>
              <a:spcAft>
                <a:spcPct val="0"/>
              </a:spcAft>
            </a:pPr>
            <a:endParaRPr lang="en-US" sz="1600" b="1" dirty="0">
              <a:solidFill>
                <a:srgbClr val="FFFFFF"/>
              </a:solidFill>
              <a:latin typeface="IBM Plex Sans" panose="020B0503050203000203" pitchFamily="34" charset="0"/>
            </a:endParaRPr>
          </a:p>
          <a:p>
            <a:pPr algn="ctr" defTabSz="69356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FFFF"/>
                </a:solidFill>
                <a:latin typeface="IBM Plex Sans" panose="020B0503050203000203" pitchFamily="34" charset="0"/>
              </a:rPr>
              <a:t>Microsoft’s implementation: MSDCC2=</a:t>
            </a:r>
          </a:p>
          <a:p>
            <a:pPr algn="ctr" defTabSz="693560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 dirty="0">
                <a:solidFill>
                  <a:srgbClr val="FFFFFF"/>
                </a:solidFill>
                <a:latin typeface="IBM Plex Sans" panose="020B0503050203000203" pitchFamily="34" charset="0"/>
              </a:rPr>
              <a:t>PBKDF2(HMAC-SHA1, DCC1, username, 10240, 16) </a:t>
            </a:r>
            <a:endParaRPr lang="en-US" sz="1600" b="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  <a:latin typeface="IBM Plex Sans" panose="020B050305020300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F19049-7C23-4BDF-9322-177BD5B356F6}"/>
              </a:ext>
            </a:extLst>
          </p:cNvPr>
          <p:cNvSpPr/>
          <p:nvPr/>
        </p:nvSpPr>
        <p:spPr bwMode="auto">
          <a:xfrm>
            <a:off x="4719980" y="11917"/>
            <a:ext cx="4572533" cy="2157086"/>
          </a:xfrm>
          <a:prstGeom prst="rect">
            <a:avLst/>
          </a:prstGeom>
          <a:solidFill>
            <a:srgbClr val="7030A0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4690" rIns="0" bIns="34690" numCol="1" rtlCol="0" anchor="ctr" anchorCtr="0" compatLnSpc="1">
            <a:prstTxWarp prst="textNoShape">
              <a:avLst/>
            </a:prstTxWarp>
          </a:bodyPr>
          <a:lstStyle/>
          <a:p>
            <a:pPr algn="ctr" defTabSz="693560" fontAlgn="base">
              <a:spcBef>
                <a:spcPct val="0"/>
              </a:spcBef>
              <a:spcAft>
                <a:spcPct val="0"/>
              </a:spcAft>
            </a:pPr>
            <a:r>
              <a:rPr lang="en-US" sz="1793" b="1" dirty="0">
                <a:gradFill>
                  <a:gsLst>
                    <a:gs pos="16814">
                      <a:srgbClr val="FFFFFF"/>
                    </a:gs>
                    <a:gs pos="46000">
                      <a:srgbClr val="FFFFFF"/>
                    </a:gs>
                  </a:gsLst>
                  <a:lin ang="5400000" scaled="0"/>
                </a:gradFill>
                <a:latin typeface="IBM Plex Sans" panose="020B0503050203000203" pitchFamily="34" charset="0"/>
              </a:rPr>
              <a:t>Encrypted Cached Credentials:</a:t>
            </a:r>
          </a:p>
          <a:p>
            <a:pPr algn="ctr" defTabSz="693560" fontAlgn="base">
              <a:spcBef>
                <a:spcPct val="0"/>
              </a:spcBef>
              <a:spcAft>
                <a:spcPct val="0"/>
              </a:spcAft>
            </a:pPr>
            <a:r>
              <a:rPr lang="en-US" sz="1793" b="1" dirty="0">
                <a:solidFill>
                  <a:srgbClr val="FFFFFF"/>
                </a:solidFill>
                <a:latin typeface="IBM Plex Sans" panose="020B0503050203000203" pitchFamily="34" charset="0"/>
              </a:rPr>
              <a:t>Legend</a:t>
            </a:r>
            <a:endParaRPr lang="en-US" sz="1793" b="1" dirty="0">
              <a:gradFill>
                <a:gsLst>
                  <a:gs pos="16814">
                    <a:srgbClr val="FFFFFF"/>
                  </a:gs>
                  <a:gs pos="46000">
                    <a:srgbClr val="FFFFFF"/>
                  </a:gs>
                </a:gsLst>
                <a:lin ang="5400000" scaled="0"/>
              </a:gradFill>
              <a:latin typeface="IBM Plex Sans" panose="020B0503050203000203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B58931C-A62F-4320-BD69-0E8C885A7A5A}"/>
              </a:ext>
            </a:extLst>
          </p:cNvPr>
          <p:cNvCxnSpPr/>
          <p:nvPr/>
        </p:nvCxnSpPr>
        <p:spPr>
          <a:xfrm flipV="1">
            <a:off x="242297" y="3699649"/>
            <a:ext cx="0" cy="152444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81CB52A-3315-47D5-9B9A-B1B07BF245D3}"/>
              </a:ext>
            </a:extLst>
          </p:cNvPr>
          <p:cNvCxnSpPr/>
          <p:nvPr/>
        </p:nvCxnSpPr>
        <p:spPr>
          <a:xfrm>
            <a:off x="9027623" y="21382"/>
            <a:ext cx="0" cy="186452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46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5D6DCEF-C281-4650-85E6-5A0C78635A5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7544" y="195486"/>
            <a:ext cx="8880475" cy="68421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DBA12"/>
                </a:solidFill>
              </a:rPr>
              <a:t>Cached Logons: </a:t>
            </a:r>
            <a:r>
              <a:rPr lang="en-US" b="1" dirty="0">
                <a:solidFill>
                  <a:schemeClr val="tx1"/>
                </a:solidFill>
              </a:rPr>
              <a:t>Iterations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3D4D6-7B51-4B54-B3EB-5D218F2E7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0255"/>
          <a:stretch/>
        </p:blipFill>
        <p:spPr>
          <a:xfrm>
            <a:off x="4605777" y="1556749"/>
            <a:ext cx="4477682" cy="2891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98D5016-C850-4B7F-B0CB-264DB8A68FF5}"/>
              </a:ext>
            </a:extLst>
          </p:cNvPr>
          <p:cNvSpPr/>
          <p:nvPr/>
        </p:nvSpPr>
        <p:spPr bwMode="auto">
          <a:xfrm>
            <a:off x="60541" y="1556749"/>
            <a:ext cx="4477682" cy="2891066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4046" tIns="34007" rIns="68012" bIns="34007" numCol="1" rtlCol="0" anchor="ctr" anchorCtr="0" compatLnSpc="1">
            <a:prstTxWarp prst="textNoShape">
              <a:avLst/>
            </a:prstTxWarp>
          </a:bodyPr>
          <a:lstStyle/>
          <a:p>
            <a:pPr defTabSz="695556"/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defTabSz="695556"/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defTabSz="695556"/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defTabSz="695556"/>
            <a:r>
              <a:rPr lang="en-US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The number of iterations in PBKDF2, it is configurable through the registry: </a:t>
            </a:r>
          </a:p>
          <a:p>
            <a:pPr defTabSz="695556"/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defTabSz="695556"/>
            <a:r>
              <a:rPr lang="en-US" sz="1400" b="1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HKEY_LOCAL_MACHINE\SECURITY\Cache DWORD (32) </a:t>
            </a:r>
            <a:r>
              <a:rPr lang="en-US" sz="1400" b="1" dirty="0" err="1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NL$IterationCount</a:t>
            </a:r>
            <a:r>
              <a:rPr lang="en-US" sz="1400" b="1" dirty="0">
                <a:solidFill>
                  <a:schemeClr val="bg1"/>
                </a:solidFill>
                <a:latin typeface="IBM Plex Sans" panose="020B0503050203000203" pitchFamily="34" charset="0"/>
                <a:cs typeface="Courier New" panose="02070309020205020404" pitchFamily="49" charset="0"/>
              </a:rPr>
              <a:t> </a:t>
            </a:r>
          </a:p>
          <a:p>
            <a:pPr defTabSz="695556"/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defTabSz="695556"/>
            <a:r>
              <a:rPr lang="en-US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If the  number is less than 10240, it is a multiplier by 1024 (20 therefore gives 20480 iterations)</a:t>
            </a:r>
          </a:p>
          <a:p>
            <a:pPr defTabSz="695556"/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defTabSz="695556"/>
            <a:r>
              <a:rPr lang="en-US" sz="1400" b="1" dirty="0">
                <a:solidFill>
                  <a:schemeClr val="bg1"/>
                </a:solidFill>
                <a:latin typeface="IBM Plex Sans" panose="020B0503050203000203" pitchFamily="34" charset="0"/>
              </a:rPr>
              <a:t>If the number is greater than 10240, it is the number of iterations (rounded to 1024) </a:t>
            </a:r>
          </a:p>
          <a:p>
            <a:pPr defTabSz="695556"/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defTabSz="695556"/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defTabSz="695556"/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defTabSz="695556"/>
            <a:endParaRPr lang="en-US" sz="1400" b="1" dirty="0">
              <a:solidFill>
                <a:schemeClr val="bg1"/>
              </a:solidFill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1642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DEA23-8EEB-DC0F-75F5-98EE995045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Persistency Through Misconfiguration</a:t>
            </a:r>
          </a:p>
        </p:txBody>
      </p:sp>
    </p:spTree>
    <p:extLst>
      <p:ext uri="{BB962C8B-B14F-4D97-AF65-F5344CB8AC3E}">
        <p14:creationId xmlns:p14="http://schemas.microsoft.com/office/powerpoint/2010/main" val="14067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26A087-3E1B-4C58-8C87-02F1AD5F6C6F}"/>
              </a:ext>
            </a:extLst>
          </p:cNvPr>
          <p:cNvSpPr/>
          <p:nvPr/>
        </p:nvSpPr>
        <p:spPr>
          <a:xfrm>
            <a:off x="380440" y="1186397"/>
            <a:ext cx="4614863" cy="3491489"/>
          </a:xfrm>
          <a:prstGeom prst="rect">
            <a:avLst/>
          </a:prstGeom>
          <a:solidFill>
            <a:srgbClr val="FDB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IBM Plex Sans" panose="020B050305020300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E156-3E97-4B7E-BAE7-A5F79E996183}"/>
              </a:ext>
            </a:extLst>
          </p:cNvPr>
          <p:cNvSpPr/>
          <p:nvPr/>
        </p:nvSpPr>
        <p:spPr bwMode="auto">
          <a:xfrm>
            <a:off x="380439" y="1186397"/>
            <a:ext cx="4614863" cy="3491489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49774" lvl="1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pl-PL" sz="1765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Key learning points: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25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The best operators won't use a component until they know how it breaks.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25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Almost each solution has some ‘backdoor weakness’ 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25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Some antivirus solutions can be stopped by SDDL modification for their services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25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Configuration can be monitored by Desired State Configuration (DSC)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25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DSC if not configured properly will not be able to spot internal service configuration changes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25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Example: How do I get to the password management portal?</a:t>
            </a:r>
          </a:p>
        </p:txBody>
      </p:sp>
      <p:pic>
        <p:nvPicPr>
          <p:cNvPr id="6" name="Picture 2" descr="Image result for animal night">
            <a:extLst>
              <a:ext uri="{FF2B5EF4-FFF2-40B4-BE49-F238E27FC236}">
                <a16:creationId xmlns:a16="http://schemas.microsoft.com/office/drawing/2014/main" id="{46E7CE27-7D8D-4420-BBC1-C6210A7F8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t="10297" r="15621"/>
          <a:stretch/>
        </p:blipFill>
        <p:spPr bwMode="auto">
          <a:xfrm>
            <a:off x="5112291" y="1186396"/>
            <a:ext cx="3539234" cy="349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EB4E5-37C7-4F6F-BCC4-13E55E740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7245" y="148904"/>
            <a:ext cx="8961437" cy="993775"/>
          </a:xfrm>
        </p:spPr>
        <p:txBody>
          <a:bodyPr>
            <a:normAutofit/>
          </a:bodyPr>
          <a:lstStyle/>
          <a:p>
            <a:r>
              <a:rPr lang="en-US" b="1" dirty="0"/>
              <a:t>Persistency Through Misconfiguration</a:t>
            </a:r>
          </a:p>
        </p:txBody>
      </p:sp>
    </p:spTree>
    <p:extLst>
      <p:ext uri="{BB962C8B-B14F-4D97-AF65-F5344CB8AC3E}">
        <p14:creationId xmlns:p14="http://schemas.microsoft.com/office/powerpoint/2010/main" val="98988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5DAF-8F57-46B2-9F41-B03F489CB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Paula Januszkiewicz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4984C-634C-4ED0-B981-94C45DEC1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552" y="2931790"/>
            <a:ext cx="8064896" cy="864095"/>
          </a:xfrm>
        </p:spPr>
        <p:txBody>
          <a:bodyPr>
            <a:normAutofit/>
          </a:bodyPr>
          <a:lstStyle/>
          <a:p>
            <a:r>
              <a:rPr lang="en-US" dirty="0"/>
              <a:t>Adventures in the </a:t>
            </a:r>
            <a:r>
              <a:rPr lang="en-US" dirty="0" err="1"/>
              <a:t>Underland</a:t>
            </a:r>
            <a:r>
              <a:rPr lang="en-US" dirty="0"/>
              <a:t>: </a:t>
            </a:r>
          </a:p>
          <a:p>
            <a:r>
              <a:rPr lang="en-US" dirty="0"/>
              <a:t>Uncommon Hacker's Persistency Methods and Countermeasures</a:t>
            </a:r>
          </a:p>
        </p:txBody>
      </p:sp>
    </p:spTree>
    <p:extLst>
      <p:ext uri="{BB962C8B-B14F-4D97-AF65-F5344CB8AC3E}">
        <p14:creationId xmlns:p14="http://schemas.microsoft.com/office/powerpoint/2010/main" val="342055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8B28F-AB46-7AB3-E066-8CFCCC65FD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Persistency Through Default Settings</a:t>
            </a:r>
          </a:p>
        </p:txBody>
      </p:sp>
    </p:spTree>
    <p:extLst>
      <p:ext uri="{BB962C8B-B14F-4D97-AF65-F5344CB8AC3E}">
        <p14:creationId xmlns:p14="http://schemas.microsoft.com/office/powerpoint/2010/main" val="3526974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26A087-3E1B-4C58-8C87-02F1AD5F6C6F}"/>
              </a:ext>
            </a:extLst>
          </p:cNvPr>
          <p:cNvSpPr/>
          <p:nvPr/>
        </p:nvSpPr>
        <p:spPr>
          <a:xfrm>
            <a:off x="380440" y="1186398"/>
            <a:ext cx="4614863" cy="3089408"/>
          </a:xfrm>
          <a:prstGeom prst="rect">
            <a:avLst/>
          </a:prstGeom>
          <a:solidFill>
            <a:srgbClr val="FDB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E156-3E97-4B7E-BAE7-A5F79E996183}"/>
              </a:ext>
            </a:extLst>
          </p:cNvPr>
          <p:cNvSpPr/>
          <p:nvPr/>
        </p:nvSpPr>
        <p:spPr bwMode="auto">
          <a:xfrm>
            <a:off x="380439" y="1186398"/>
            <a:ext cx="4614863" cy="3109269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49774" lvl="1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pl-PL" sz="1765" dirty="0">
                <a:solidFill>
                  <a:schemeClr val="bg1"/>
                </a:solidFill>
                <a:latin typeface="IBM Plex Sans" panose="020B0503050203000203" pitchFamily="34" charset="0"/>
              </a:rPr>
              <a:t>Key learning points: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763" dirty="0">
                <a:solidFill>
                  <a:schemeClr val="bg1"/>
                </a:solidFill>
                <a:latin typeface="IBM Plex Sans" panose="020B0503050203000203" pitchFamily="34" charset="0"/>
              </a:rPr>
              <a:t>SNMPv3 addresses: user-based system for access control, a means to properly authenticate users, and a method for encrypting SNMP traffic between agent and host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763" dirty="0">
                <a:solidFill>
                  <a:schemeClr val="bg1"/>
                </a:solidFill>
                <a:latin typeface="IBM Plex Sans" panose="020B0503050203000203" pitchFamily="34" charset="0"/>
              </a:rPr>
              <a:t>SQL issues – TDS provides by default lack of encryption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763" dirty="0">
                <a:solidFill>
                  <a:schemeClr val="bg1"/>
                </a:solidFill>
                <a:latin typeface="IBM Plex Sans" panose="020B0503050203000203" pitchFamily="34" charset="0"/>
              </a:rPr>
              <a:t>ODBC Driver – check if it has a secure networking layer built into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EB4E5-37C7-4F6F-BCC4-13E55E740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7256" y="174611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/>
              <a:t>Persistency Through Old Defaults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DCCB77-03AE-452E-9433-B1E01D07B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0" r="3688" b="2920"/>
          <a:stretch/>
        </p:blipFill>
        <p:spPr>
          <a:xfrm>
            <a:off x="5112291" y="1186397"/>
            <a:ext cx="3490689" cy="33252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D5A416-5660-4E70-AFFF-3C0A86B31D4C}"/>
              </a:ext>
            </a:extLst>
          </p:cNvPr>
          <p:cNvSpPr/>
          <p:nvPr/>
        </p:nvSpPr>
        <p:spPr>
          <a:xfrm>
            <a:off x="380440" y="4186238"/>
            <a:ext cx="4614863" cy="325451"/>
          </a:xfrm>
          <a:prstGeom prst="rect">
            <a:avLst/>
          </a:prstGeom>
          <a:solidFill>
            <a:srgbClr val="FDB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97904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5C82-F85D-805B-C774-7A61065C2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Demo: Clear Text Queries</a:t>
            </a:r>
          </a:p>
        </p:txBody>
      </p:sp>
    </p:spTree>
    <p:extLst>
      <p:ext uri="{BB962C8B-B14F-4D97-AF65-F5344CB8AC3E}">
        <p14:creationId xmlns:p14="http://schemas.microsoft.com/office/powerpoint/2010/main" val="708901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F05A392-00BB-47D4-8AA2-5E3EBCC49FC7}"/>
              </a:ext>
            </a:extLst>
          </p:cNvPr>
          <p:cNvSpPr/>
          <p:nvPr/>
        </p:nvSpPr>
        <p:spPr>
          <a:xfrm>
            <a:off x="349905" y="1439289"/>
            <a:ext cx="4640315" cy="2766461"/>
          </a:xfrm>
          <a:prstGeom prst="rect">
            <a:avLst/>
          </a:prstGeom>
          <a:solidFill>
            <a:srgbClr val="FDBA1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D1C0E-D6E8-48E6-988B-803549BC62A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07103" y="1417089"/>
            <a:ext cx="4380921" cy="2919391"/>
          </a:xfrm>
        </p:spPr>
        <p:txBody>
          <a:bodyPr>
            <a:normAutofit/>
          </a:bodyPr>
          <a:lstStyle/>
          <a:p>
            <a:pPr marL="342892" indent="-342892" defTabSz="672273">
              <a:lnSpc>
                <a:spcPct val="90000"/>
              </a:lnSpc>
              <a:buClr>
                <a:srgbClr val="FFFFFF"/>
              </a:buClr>
              <a:buSzPct val="100000"/>
              <a:buFont typeface="Wingdings" panose="05000000000000000000" pitchFamily="2" charset="2"/>
              <a:buChar char="à"/>
              <a:defRPr/>
            </a:pPr>
            <a:r>
              <a:rPr lang="en-US" sz="1500" kern="0" dirty="0">
                <a:solidFill>
                  <a:srgbClr val="FFFFFF"/>
                </a:solidFill>
              </a:rPr>
              <a:t>First and foremost, prevent unwanted programs from running. </a:t>
            </a:r>
          </a:p>
          <a:p>
            <a:pPr marL="342892" indent="-342892" defTabSz="672273">
              <a:lnSpc>
                <a:spcPct val="90000"/>
              </a:lnSpc>
              <a:buClr>
                <a:srgbClr val="FFFFFF"/>
              </a:buClr>
              <a:buSzPct val="100000"/>
              <a:buFont typeface="Wingdings" panose="05000000000000000000" pitchFamily="2" charset="2"/>
              <a:buChar char="à"/>
              <a:defRPr/>
            </a:pPr>
            <a:r>
              <a:rPr lang="en-US" sz="1500" kern="0" dirty="0">
                <a:solidFill>
                  <a:srgbClr val="FFFFFF"/>
                </a:solidFill>
                <a:sym typeface="Wingdings" panose="05000000000000000000" pitchFamily="2" charset="2"/>
              </a:rPr>
              <a:t>Block file writes to unusual places, if possible, such as public user profile in Windows. </a:t>
            </a:r>
          </a:p>
          <a:p>
            <a:pPr marL="342892" indent="-342892" defTabSz="672273">
              <a:lnSpc>
                <a:spcPct val="90000"/>
              </a:lnSpc>
              <a:buClr>
                <a:srgbClr val="FFFFFF"/>
              </a:buClr>
              <a:buSzPct val="100000"/>
              <a:buFont typeface="Wingdings" panose="05000000000000000000" pitchFamily="2" charset="2"/>
              <a:buChar char="à"/>
              <a:defRPr/>
            </a:pPr>
            <a:r>
              <a:rPr lang="en-US" sz="1500" kern="0" dirty="0">
                <a:solidFill>
                  <a:srgbClr val="FFFFFF"/>
                </a:solidFill>
                <a:sym typeface="Wingdings" panose="05000000000000000000" pitchFamily="2" charset="2"/>
              </a:rPr>
              <a:t>Reduce privileges so more advanced persistence techniques would fail due to missing privileges.</a:t>
            </a:r>
          </a:p>
          <a:p>
            <a:pPr marL="342892" indent="-342892" defTabSz="672273">
              <a:lnSpc>
                <a:spcPct val="90000"/>
              </a:lnSpc>
              <a:buClr>
                <a:srgbClr val="FFFFFF"/>
              </a:buClr>
              <a:buSzPct val="100000"/>
              <a:buFont typeface="Wingdings" panose="05000000000000000000" pitchFamily="2" charset="2"/>
              <a:buChar char="à"/>
              <a:defRPr/>
            </a:pPr>
            <a:r>
              <a:rPr lang="en-US" sz="1500" kern="0" dirty="0">
                <a:solidFill>
                  <a:srgbClr val="FFFFFF"/>
                </a:solidFill>
                <a:sym typeface="Wingdings" panose="05000000000000000000" pitchFamily="2" charset="2"/>
              </a:rPr>
              <a:t>File system permissions should be checked regularly and be as restricted as possible.</a:t>
            </a:r>
          </a:p>
          <a:p>
            <a:pPr marL="342892" indent="-342892" defTabSz="672273">
              <a:lnSpc>
                <a:spcPct val="90000"/>
              </a:lnSpc>
              <a:buClr>
                <a:srgbClr val="FFFFFF"/>
              </a:buClr>
              <a:buSzPct val="100000"/>
              <a:buFont typeface="Wingdings" panose="05000000000000000000" pitchFamily="2" charset="2"/>
              <a:buChar char="à"/>
              <a:defRPr/>
            </a:pPr>
            <a:r>
              <a:rPr lang="en-US" sz="1500" kern="0" dirty="0">
                <a:solidFill>
                  <a:srgbClr val="FFFFFF"/>
                </a:solidFill>
                <a:sym typeface="Wingdings" panose="05000000000000000000" pitchFamily="2" charset="2"/>
              </a:rPr>
              <a:t>Lock down configuration files (read-only) and put ACLs on specific registry keys.</a:t>
            </a:r>
          </a:p>
          <a:p>
            <a:pPr marL="342892" indent="-342892" defTabSz="672273">
              <a:lnSpc>
                <a:spcPct val="90000"/>
              </a:lnSpc>
              <a:buClr>
                <a:srgbClr val="FFFFFF"/>
              </a:buClr>
              <a:buSzPct val="100000"/>
              <a:buFont typeface="Wingdings" panose="05000000000000000000" pitchFamily="2" charset="2"/>
              <a:buChar char="à"/>
              <a:defRPr/>
            </a:pPr>
            <a:endParaRPr lang="en-US" sz="1500" kern="0" dirty="0">
              <a:solidFill>
                <a:srgbClr val="FFFFFF"/>
              </a:solidFill>
              <a:sym typeface="Wingdings" panose="05000000000000000000" pitchFamily="2" charset="2"/>
            </a:endParaRPr>
          </a:p>
          <a:p>
            <a:endParaRPr lang="en-US" sz="1500" dirty="0"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9905" y="241229"/>
            <a:ext cx="8229600" cy="914400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Persistency &amp; Countermeasures: </a:t>
            </a:r>
            <a:r>
              <a:rPr lang="en-US" b="1" dirty="0">
                <a:solidFill>
                  <a:srgbClr val="FDBA12"/>
                </a:solidFill>
              </a:rPr>
              <a:t>Summary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86742-8C07-469E-8291-B09399585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6481" y="1439290"/>
            <a:ext cx="3352583" cy="27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453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245B-4B32-4F3E-80D8-5520C89E0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87" y="1554656"/>
            <a:ext cx="8496944" cy="720080"/>
          </a:xfrm>
        </p:spPr>
        <p:txBody>
          <a:bodyPr>
            <a:normAutofit fontScale="90000"/>
          </a:bodyPr>
          <a:lstStyle/>
          <a:p>
            <a:r>
              <a:rPr lang="en-US" dirty="0"/>
              <a:t>Slides and demos from the conference will be available 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63C6-7133-4BF2-86A6-BF91BD268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2652741"/>
            <a:ext cx="8064896" cy="432048"/>
          </a:xfrm>
        </p:spPr>
        <p:txBody>
          <a:bodyPr/>
          <a:lstStyle/>
          <a:p>
            <a:r>
              <a:rPr lang="en-US" b="1" dirty="0"/>
              <a:t>https://github.com/nordicinfrastructureconference/2022</a:t>
            </a:r>
          </a:p>
        </p:txBody>
      </p:sp>
    </p:spTree>
    <p:extLst>
      <p:ext uri="{BB962C8B-B14F-4D97-AF65-F5344CB8AC3E}">
        <p14:creationId xmlns:p14="http://schemas.microsoft.com/office/powerpoint/2010/main" val="23915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D11C-3419-5BA9-5E11-08B00BAD6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2670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736F655-D1CE-755E-9926-4FACB8E5F28E}"/>
              </a:ext>
            </a:extLst>
          </p:cNvPr>
          <p:cNvSpPr txBox="1">
            <a:spLocks/>
          </p:cNvSpPr>
          <p:nvPr/>
        </p:nvSpPr>
        <p:spPr>
          <a:xfrm>
            <a:off x="457200" y="555526"/>
            <a:ext cx="8229600" cy="1121328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343741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r>
              <a:rPr lang="en-US" sz="2800" dirty="0">
                <a:solidFill>
                  <a:srgbClr val="FDBA12"/>
                </a:solidFill>
              </a:rPr>
              <a:t>Adventures in the </a:t>
            </a:r>
            <a:r>
              <a:rPr lang="en-US" sz="2800" dirty="0" err="1">
                <a:solidFill>
                  <a:srgbClr val="FDBA12"/>
                </a:solidFill>
              </a:rPr>
              <a:t>Underland</a:t>
            </a:r>
            <a:r>
              <a:rPr lang="en-US" sz="2800" dirty="0">
                <a:solidFill>
                  <a:srgbClr val="FDBA12"/>
                </a:solidFill>
              </a:rPr>
              <a:t>: </a:t>
            </a:r>
          </a:p>
          <a:p>
            <a:r>
              <a:rPr lang="en-US" sz="2800" dirty="0">
                <a:solidFill>
                  <a:srgbClr val="FDBA12"/>
                </a:solidFill>
              </a:rPr>
              <a:t>Uncommon Hacker's Persistency Methods </a:t>
            </a:r>
            <a:br>
              <a:rPr lang="en-US" sz="2800" dirty="0">
                <a:solidFill>
                  <a:srgbClr val="FDBA12"/>
                </a:solidFill>
              </a:rPr>
            </a:br>
            <a:r>
              <a:rPr lang="en-US" sz="2800" dirty="0">
                <a:solidFill>
                  <a:srgbClr val="FDBA12"/>
                </a:solidFill>
              </a:rPr>
              <a:t>and Countermeasures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A73B665-00E1-CA51-B12F-5F836DADF06B}"/>
              </a:ext>
            </a:extLst>
          </p:cNvPr>
          <p:cNvSpPr txBox="1">
            <a:spLocks/>
          </p:cNvSpPr>
          <p:nvPr/>
        </p:nvSpPr>
        <p:spPr>
          <a:xfrm>
            <a:off x="2439353" y="1924149"/>
            <a:ext cx="4076863" cy="21597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l-PL" sz="18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Paula Januszkiewicz</a:t>
            </a:r>
            <a:endParaRPr lang="en-US" sz="1800" spc="-38" dirty="0">
              <a:ln w="3175">
                <a:noFill/>
              </a:ln>
              <a:solidFill>
                <a:srgbClr val="FDBA12"/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5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CQURE: </a:t>
            </a:r>
            <a:r>
              <a:rPr lang="en-US" sz="1500" dirty="0">
                <a:ea typeface="Segoe UI Black" panose="020B0A02040204020203" pitchFamily="34" charset="0"/>
                <a:cs typeface="Segoe UI" panose="020B0502040204020203" pitchFamily="34" charset="0"/>
              </a:rPr>
              <a:t>CEO, Cybersecurity Expert</a:t>
            </a:r>
          </a:p>
          <a:p>
            <a:pPr marL="0" indent="0">
              <a:buFont typeface="Arial"/>
              <a:buNone/>
            </a:pPr>
            <a:r>
              <a:rPr lang="en-US" sz="15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CQURE Academy: </a:t>
            </a:r>
            <a:r>
              <a:rPr lang="en-US" sz="1500" dirty="0">
                <a:ea typeface="Segoe UI Black" panose="020B0A02040204020203" pitchFamily="34" charset="0"/>
                <a:cs typeface="Segoe UI" panose="020B0502040204020203" pitchFamily="34" charset="0"/>
              </a:rPr>
              <a:t>Trainer</a:t>
            </a:r>
            <a:endParaRPr lang="pl-PL" sz="1500" b="1" dirty="0"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/>
              <a:buNone/>
            </a:pPr>
            <a:r>
              <a:rPr lang="pl-PL" sz="15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Microsoft </a:t>
            </a:r>
            <a:r>
              <a:rPr lang="pl-PL" sz="1500" spc="-38" dirty="0" err="1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Regional</a:t>
            </a:r>
            <a:r>
              <a:rPr lang="pl-PL" sz="15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 </a:t>
            </a:r>
            <a:r>
              <a:rPr lang="pl-PL" sz="1500" spc="-38" dirty="0" err="1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Director</a:t>
            </a:r>
            <a:endParaRPr lang="en-US" sz="1500" spc="-38" dirty="0">
              <a:ln w="3175">
                <a:noFill/>
              </a:ln>
              <a:solidFill>
                <a:srgbClr val="FDBA12"/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5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MVP: </a:t>
            </a:r>
            <a:r>
              <a:rPr lang="en-US" sz="1500" dirty="0">
                <a:ea typeface="Segoe UI Black" panose="020B0A02040204020203" pitchFamily="34" charset="0"/>
                <a:cs typeface="Segoe UI" panose="020B0502040204020203" pitchFamily="34" charset="0"/>
              </a:rPr>
              <a:t>Cloud and Datacenter Management</a:t>
            </a:r>
            <a:endParaRPr lang="pl-PL" sz="1500" dirty="0"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500" b="1" dirty="0">
                <a:ea typeface="Segoe UI Black" panose="020B0A02040204020203" pitchFamily="34" charset="0"/>
                <a:cs typeface="Segoe UI" panose="020B0502040204020203" pitchFamily="34" charset="0"/>
              </a:rPr>
              <a:t>www.cqureacademy.com</a:t>
            </a:r>
          </a:p>
          <a:p>
            <a:pPr marL="0" indent="0">
              <a:buFont typeface="Arial"/>
              <a:buNone/>
            </a:pPr>
            <a:r>
              <a:rPr lang="en-US" sz="1500" b="1" dirty="0">
                <a:ea typeface="Segoe UI Black" panose="020B0A02040204020203" pitchFamily="34" charset="0"/>
                <a:cs typeface="Segoe UI" panose="020B0502040204020203" pitchFamily="34" charset="0"/>
              </a:rPr>
              <a:t>paula@cqure.us</a:t>
            </a:r>
          </a:p>
        </p:txBody>
      </p:sp>
      <p:pic>
        <p:nvPicPr>
          <p:cNvPr id="4" name="Shape 82">
            <a:extLst>
              <a:ext uri="{FF2B5EF4-FFF2-40B4-BE49-F238E27FC236}">
                <a16:creationId xmlns:a16="http://schemas.microsoft.com/office/drawing/2014/main" id="{184512D3-AAB6-A739-1C23-A80121AD61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1588" y="4371950"/>
            <a:ext cx="1532700" cy="55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4F47A-8E3C-56CE-0CC3-F351F3C19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8" y="4281173"/>
            <a:ext cx="660569" cy="5370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45FD7-AD55-3208-AED7-FFD89C2F7C7F}"/>
              </a:ext>
            </a:extLst>
          </p:cNvPr>
          <p:cNvSpPr/>
          <p:nvPr/>
        </p:nvSpPr>
        <p:spPr>
          <a:xfrm>
            <a:off x="1169337" y="4308285"/>
            <a:ext cx="1616148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96803">
              <a:defRPr/>
            </a:pPr>
            <a:r>
              <a:rPr lang="pl-PL" sz="1345" dirty="0">
                <a:solidFill>
                  <a:srgbClr val="000000"/>
                </a:solidFill>
                <a:latin typeface="IBM Plex Sans" panose="020B0503050203000203" pitchFamily="34" charset="0"/>
              </a:rPr>
              <a:t>@</a:t>
            </a:r>
            <a:r>
              <a:rPr lang="pl-PL" sz="1345" dirty="0" err="1">
                <a:solidFill>
                  <a:srgbClr val="000000"/>
                </a:solidFill>
                <a:latin typeface="IBM Plex Sans" panose="020B0503050203000203" pitchFamily="34" charset="0"/>
              </a:rPr>
              <a:t>paulacqure</a:t>
            </a:r>
            <a:r>
              <a:rPr lang="pl-PL" sz="1345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endParaRPr lang="en-US" sz="1345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defTabSz="696803">
              <a:defRPr/>
            </a:pPr>
            <a:r>
              <a:rPr lang="pl-PL" sz="1345" dirty="0">
                <a:solidFill>
                  <a:srgbClr val="000000"/>
                </a:solidFill>
                <a:latin typeface="IBM Plex Sans" panose="020B0503050203000203" pitchFamily="34" charset="0"/>
              </a:rPr>
              <a:t>@CQUREAcademy</a:t>
            </a:r>
          </a:p>
        </p:txBody>
      </p:sp>
      <p:pic>
        <p:nvPicPr>
          <p:cNvPr id="7" name="Shape 82">
            <a:extLst>
              <a:ext uri="{FF2B5EF4-FFF2-40B4-BE49-F238E27FC236}">
                <a16:creationId xmlns:a16="http://schemas.microsoft.com/office/drawing/2014/main" id="{B9EB13D6-08B6-D0ED-36F9-AF83A0344E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4945"/>
          <a:stretch/>
        </p:blipFill>
        <p:spPr>
          <a:xfrm>
            <a:off x="3563888" y="4384831"/>
            <a:ext cx="1500937" cy="4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427D2-1457-5F19-1207-4DC18DE7F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3" t="1951" r="17765" b="50567"/>
          <a:stretch/>
        </p:blipFill>
        <p:spPr>
          <a:xfrm>
            <a:off x="508768" y="1851670"/>
            <a:ext cx="1734201" cy="168402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984567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E88C8C47-2BA0-4FA2-9983-FE255A0303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7081" y="183296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l-PL" b="1" dirty="0"/>
              <a:t>What does C</a:t>
            </a:r>
            <a:r>
              <a:rPr lang="pl-PL" b="1" dirty="0">
                <a:solidFill>
                  <a:srgbClr val="FDBA12"/>
                </a:solidFill>
              </a:rPr>
              <a:t>Q</a:t>
            </a:r>
            <a:r>
              <a:rPr lang="pl-PL" b="1" dirty="0"/>
              <a:t>URE do?</a:t>
            </a:r>
            <a:endParaRPr lang="en-US" b="1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D67D854-BF8E-463D-9223-715F46E6119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23973" y="1203598"/>
            <a:ext cx="4086225" cy="3536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Consulting Services: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Extensive IT Security Audits and Penetration</a:t>
            </a:r>
            <a:r>
              <a:rPr lang="pl-PL" sz="1500" dirty="0"/>
              <a:t> </a:t>
            </a:r>
            <a:r>
              <a:rPr lang="en-US" sz="1500" dirty="0"/>
              <a:t>Tests</a:t>
            </a:r>
            <a:r>
              <a:rPr lang="pl-PL" sz="1500" dirty="0"/>
              <a:t> </a:t>
            </a:r>
            <a:r>
              <a:rPr lang="en-US" sz="1500" dirty="0"/>
              <a:t>of all kinds,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Configuration Audit and Architecture,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Design Social Engineering Tests,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Advanced Troubleshooting and Debugging,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Emergency Response Services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pl-PL" sz="1800" b="1" dirty="0"/>
          </a:p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R&amp;D &amp; </a:t>
            </a:r>
            <a:r>
              <a:rPr lang="en-US" sz="1800" b="1" dirty="0" err="1"/>
              <a:t>CQLabs</a:t>
            </a:r>
            <a:r>
              <a:rPr lang="en-US" sz="1800" b="1" dirty="0"/>
              <a:t> Tools &amp; Hacks Publications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pl-PL" sz="1800" b="1" dirty="0"/>
          </a:p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Trainings &amp; Seminars: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Offline (mainly in New York or via our partners worldwide),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Online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7D1A5C-4A5E-4FC0-9D17-72F3E15C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923" y="332246"/>
            <a:ext cx="3571104" cy="4131070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56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2B02E9F7-64BC-4783-B0C3-C50FD8B42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87340"/>
              </p:ext>
            </p:extLst>
          </p:nvPr>
        </p:nvGraphicFramePr>
        <p:xfrm>
          <a:off x="24752" y="1798220"/>
          <a:ext cx="9094496" cy="376428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273624">
                  <a:extLst>
                    <a:ext uri="{9D8B030D-6E8A-4147-A177-3AD203B41FA5}">
                      <a16:colId xmlns:a16="http://schemas.microsoft.com/office/drawing/2014/main" val="2964428382"/>
                    </a:ext>
                  </a:extLst>
                </a:gridCol>
                <a:gridCol w="2273624">
                  <a:extLst>
                    <a:ext uri="{9D8B030D-6E8A-4147-A177-3AD203B41FA5}">
                      <a16:colId xmlns:a16="http://schemas.microsoft.com/office/drawing/2014/main" val="362992288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981318754"/>
                    </a:ext>
                  </a:extLst>
                </a:gridCol>
                <a:gridCol w="2242992">
                  <a:extLst>
                    <a:ext uri="{9D8B030D-6E8A-4147-A177-3AD203B41FA5}">
                      <a16:colId xmlns:a16="http://schemas.microsoft.com/office/drawing/2014/main" val="636489038"/>
                    </a:ext>
                  </a:extLst>
                </a:gridCol>
              </a:tblGrid>
              <a:tr h="37642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316 days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i="0" kern="1200" dirty="0">
                          <a:solidFill>
                            <a:srgbClr val="34374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to locate and contain the breach, compared to the regular average of 287 days because of the remote work</a:t>
                      </a:r>
                      <a:endParaRPr lang="en-US" sz="1800" dirty="0">
                        <a:solidFill>
                          <a:srgbClr val="34374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68297" marR="68297" marT="34148" marB="34148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30%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This is how much businesses could save up if they could contain a breach within 200 days</a:t>
                      </a:r>
                    </a:p>
                  </a:txBody>
                  <a:tcPr marL="68297" marR="68297" marT="34148" marB="34148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20% </a:t>
                      </a:r>
                      <a:endParaRPr lang="en-US" sz="3600" b="0" dirty="0">
                        <a:solidFill>
                          <a:srgbClr val="343741"/>
                        </a:solidFill>
                        <a:latin typeface="IBM Plex Sans" panose="020B0503050203000203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Share of breaches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initially caused by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compromised credentials</a:t>
                      </a:r>
                    </a:p>
                  </a:txBody>
                  <a:tcPr marL="68297" marR="68297" marT="34148" marB="34148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85%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of breaches involved the human element</a:t>
                      </a:r>
                    </a:p>
                  </a:txBody>
                  <a:tcPr marL="68297" marR="68297" marT="34148" marB="34148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0984802"/>
                  </a:ext>
                </a:extLst>
              </a:tr>
            </a:tbl>
          </a:graphicData>
        </a:graphic>
      </p:graphicFrame>
      <p:pic>
        <p:nvPicPr>
          <p:cNvPr id="28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2DED81FB-7A9A-4FCB-928B-0284C17D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960" y="1193224"/>
            <a:ext cx="678096" cy="673051"/>
          </a:xfrm>
          <a:prstGeom prst="rect">
            <a:avLst/>
          </a:prstGeom>
        </p:spPr>
      </p:pic>
      <p:pic>
        <p:nvPicPr>
          <p:cNvPr id="29" name="Picture 4" descr="A picture containing candelabra, object, drawing&#10;&#10;Description automatically generated">
            <a:extLst>
              <a:ext uri="{FF2B5EF4-FFF2-40B4-BE49-F238E27FC236}">
                <a16:creationId xmlns:a16="http://schemas.microsoft.com/office/drawing/2014/main" id="{105AA6F1-8860-4FFD-84A1-5AEB1EF82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369" y="1189998"/>
            <a:ext cx="728886" cy="700190"/>
          </a:xfrm>
          <a:prstGeom prst="rect">
            <a:avLst/>
          </a:prstGeom>
        </p:spPr>
      </p:pic>
      <p:pic>
        <p:nvPicPr>
          <p:cNvPr id="31" name="Picture 10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31C1D763-827A-41A4-974C-0CF9B87BB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231" y="1167115"/>
            <a:ext cx="728886" cy="723073"/>
          </a:xfrm>
          <a:prstGeom prst="rect">
            <a:avLst/>
          </a:prstGeom>
        </p:spPr>
      </p:pic>
      <p:pic>
        <p:nvPicPr>
          <p:cNvPr id="33" name="Picture 5" descr="Logo&#10;&#10;Description automatically generated">
            <a:extLst>
              <a:ext uri="{FF2B5EF4-FFF2-40B4-BE49-F238E27FC236}">
                <a16:creationId xmlns:a16="http://schemas.microsoft.com/office/drawing/2014/main" id="{260CDAC2-12B5-4E19-AC44-86E84FFC2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44" y="1228260"/>
            <a:ext cx="628449" cy="623666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F867603-9F57-4852-B893-C322CFE316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3528" y="70172"/>
            <a:ext cx="8229600" cy="914400"/>
          </a:xfrm>
        </p:spPr>
        <p:txBody>
          <a:bodyPr/>
          <a:lstStyle/>
          <a:p>
            <a:r>
              <a:rPr lang="en-US" b="1" dirty="0"/>
              <a:t>Impactful Hacking Stats – 2021 Summary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1DEBA7-B027-467A-9322-1477F7808440}"/>
              </a:ext>
            </a:extLst>
          </p:cNvPr>
          <p:cNvSpPr txBox="1"/>
          <p:nvPr/>
        </p:nvSpPr>
        <p:spPr>
          <a:xfrm>
            <a:off x="24752" y="4600645"/>
            <a:ext cx="4579730" cy="260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96" dirty="0">
                <a:solidFill>
                  <a:srgbClr val="343741"/>
                </a:solidFill>
                <a:latin typeface="IBM Plex Sans" panose="020B0503050203000203" pitchFamily="34" charset="0"/>
              </a:rPr>
              <a:t>Source: Trend Micro, IBM,  Verizon (2021)</a:t>
            </a:r>
          </a:p>
        </p:txBody>
      </p:sp>
    </p:spTree>
    <p:extLst>
      <p:ext uri="{BB962C8B-B14F-4D97-AF65-F5344CB8AC3E}">
        <p14:creationId xmlns:p14="http://schemas.microsoft.com/office/powerpoint/2010/main" val="21466569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A37913-99F5-4EC5-BA05-6AE3F648357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28650" y="2017713"/>
            <a:ext cx="7886700" cy="995362"/>
          </a:xfrm>
        </p:spPr>
        <p:txBody>
          <a:bodyPr/>
          <a:lstStyle/>
          <a:p>
            <a:r>
              <a:rPr lang="en-US" dirty="0"/>
              <a:t>https://attack.mitre.org/tactics/TA0003/</a:t>
            </a:r>
          </a:p>
        </p:txBody>
      </p:sp>
    </p:spTree>
    <p:extLst>
      <p:ext uri="{BB962C8B-B14F-4D97-AF65-F5344CB8AC3E}">
        <p14:creationId xmlns:p14="http://schemas.microsoft.com/office/powerpoint/2010/main" val="2903289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F7C0-618F-D321-9081-D10765C32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Persistency Through Phishing</a:t>
            </a:r>
          </a:p>
        </p:txBody>
      </p:sp>
    </p:spTree>
    <p:extLst>
      <p:ext uri="{BB962C8B-B14F-4D97-AF65-F5344CB8AC3E}">
        <p14:creationId xmlns:p14="http://schemas.microsoft.com/office/powerpoint/2010/main" val="329095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ED10-54DD-4023-9315-ED3CD119C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Persistency Through MFA Violation</a:t>
            </a:r>
          </a:p>
        </p:txBody>
      </p:sp>
    </p:spTree>
    <p:extLst>
      <p:ext uri="{BB962C8B-B14F-4D97-AF65-F5344CB8AC3E}">
        <p14:creationId xmlns:p14="http://schemas.microsoft.com/office/powerpoint/2010/main" val="34035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D50-B1ED-BA4C-255F-7CB2B0C13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Persistency Through Privileged Access</a:t>
            </a:r>
            <a:br>
              <a:rPr lang="en-US" dirty="0"/>
            </a:br>
            <a:r>
              <a:rPr lang="en-US" dirty="0"/>
              <a:t>or… </a:t>
            </a:r>
          </a:p>
        </p:txBody>
      </p:sp>
    </p:spTree>
    <p:extLst>
      <p:ext uri="{BB962C8B-B14F-4D97-AF65-F5344CB8AC3E}">
        <p14:creationId xmlns:p14="http://schemas.microsoft.com/office/powerpoint/2010/main" val="2676760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H9hOHWukmtvzoioE0cUQ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cW3ZCJkkC_YBJxyfTMd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2aQCVmr50e9LYemgMn9e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txd0CpaEmEIlAnkrRwA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txd0CpaEmEIlAnkrRwA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cW3ZCJkkC_YBJxyfTMd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cW3ZCJkkC_YBJxyfTMd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txd0CpaEmEIlAnkrRwA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cW3ZCJkkC_YBJxyfTMd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cW3ZCJkkC_YBJxyfTMdw"/>
</p:tagLst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C0A75EBC14BD418A9D72F97088F6E0" ma:contentTypeVersion="18" ma:contentTypeDescription="Create a new document." ma:contentTypeScope="" ma:versionID="b054ffc8f6688c526e3a18e4b3bce3d8">
  <xsd:schema xmlns:xsd="http://www.w3.org/2001/XMLSchema" xmlns:xs="http://www.w3.org/2001/XMLSchema" xmlns:p="http://schemas.microsoft.com/office/2006/metadata/properties" xmlns:ns2="eebe44c5-4adf-4e5b-8c8b-9290bc5850cb" xmlns:ns3="13cc208d-6380-4a48-8b5a-73c79cd7801c" targetNamespace="http://schemas.microsoft.com/office/2006/metadata/properties" ma:root="true" ma:fieldsID="0404997f9b4a664591b8334d67def4e1" ns2:_="" ns3:_="">
    <xsd:import namespace="eebe44c5-4adf-4e5b-8c8b-9290bc5850cb"/>
    <xsd:import namespace="13cc208d-6380-4a48-8b5a-73c79cd7801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2:SharedWithUsers" minOccurs="0"/>
                <xsd:element ref="ns3:MediaServiceOCR" minOccurs="0"/>
                <xsd:element ref="ns2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e44c5-4adf-4e5b-8c8b-9290bc5850c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3215b26-2f1b-4c8b-83a4-3f4f46de64da}" ma:internalName="TaxCatchAll" ma:showField="CatchAllData" ma:web="eebe44c5-4adf-4e5b-8c8b-9290bc5850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cc208d-6380-4a48-8b5a-73c79cd780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8d4e003b-31bc-4944-a6c1-6e504fc62c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ebe44c5-4adf-4e5b-8c8b-9290bc5850cb">PHZVF5MS4V4Z-1573500842-115221</_dlc_DocId>
    <_dlc_DocIdUrl xmlns="eebe44c5-4adf-4e5b-8c8b-9290bc5850cb">
      <Url>https://stderr.sharepoint.com/sites/DocumentCenter/_layouts/15/DocIdRedir.aspx?ID=PHZVF5MS4V4Z-1573500842-115221</Url>
      <Description>PHZVF5MS4V4Z-1573500842-115221</Description>
    </_dlc_DocIdUrl>
    <TaxCatchAll xmlns="eebe44c5-4adf-4e5b-8c8b-9290bc5850cb" xsi:nil="true"/>
    <lcf76f155ced4ddcb4097134ff3c332f xmlns="13cc208d-6380-4a48-8b5a-73c79cd7801c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332DF7A-79CB-483F-8FE8-0A5E35B498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AC10329-F115-4951-BE09-91C6DA9244CF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84A5F62-3373-41AA-84EE-377CC05C47FE}"/>
</file>

<file path=customXml/itemProps4.xml><?xml version="1.0" encoding="utf-8"?>
<ds:datastoreItem xmlns:ds="http://schemas.openxmlformats.org/officeDocument/2006/customXml" ds:itemID="{099F39AF-6920-45AD-8F1B-CEA1791166E1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a0436421-f0bd-486a-88e7-abd5c3142a2f"/>
    <ds:schemaRef ds:uri="e4701af2-6039-4481-b6e2-bd61bce39374"/>
    <ds:schemaRef ds:uri="http://www.w3.org/XML/1998/namespace"/>
    <ds:schemaRef ds:uri="http://purl.org/dc/terms/"/>
    <ds:schemaRef ds:uri="eebe44c5-4adf-4e5b-8c8b-9290bc5850c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2008</TotalTime>
  <Words>1318</Words>
  <Application>Microsoft Office PowerPoint</Application>
  <PresentationFormat>On-screen Show (16:9)</PresentationFormat>
  <Paragraphs>169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Segoe UI Light</vt:lpstr>
      <vt:lpstr>Calibri</vt:lpstr>
      <vt:lpstr>Wingdings</vt:lpstr>
      <vt:lpstr>Verdana</vt:lpstr>
      <vt:lpstr>Arial</vt:lpstr>
      <vt:lpstr>Segoe UI</vt:lpstr>
      <vt:lpstr>IBM Plex Sans</vt:lpstr>
      <vt:lpstr>PPT-mal_NIC</vt:lpstr>
      <vt:lpstr>PowerPoint Presentation</vt:lpstr>
      <vt:lpstr>Paula Januszkiewicz</vt:lpstr>
      <vt:lpstr>PowerPoint Presentation</vt:lpstr>
      <vt:lpstr>What does CQURE do?</vt:lpstr>
      <vt:lpstr>Impactful Hacking Stats – 2021 Summary</vt:lpstr>
      <vt:lpstr>https://attack.mitre.org/tactics/TA0003/</vt:lpstr>
      <vt:lpstr>Persistency Through Phishing</vt:lpstr>
      <vt:lpstr>Persistency Through MFA Violation</vt:lpstr>
      <vt:lpstr>Persistency Through Privileged Access or… </vt:lpstr>
      <vt:lpstr>Classic Data Protection API</vt:lpstr>
      <vt:lpstr>Getting the: Classic DPAPI Secrets </vt:lpstr>
      <vt:lpstr>DPAPI + AD</vt:lpstr>
      <vt:lpstr>Cached Logons: It used to be like this…</vt:lpstr>
      <vt:lpstr>Cached Logons</vt:lpstr>
      <vt:lpstr>Getting the: cached data</vt:lpstr>
      <vt:lpstr>PowerPoint Presentation</vt:lpstr>
      <vt:lpstr>Cached Logons: Iterations</vt:lpstr>
      <vt:lpstr>Persistency Through Misconfiguration</vt:lpstr>
      <vt:lpstr>Persistency Through Misconfiguration</vt:lpstr>
      <vt:lpstr>Persistency Through Default Settings</vt:lpstr>
      <vt:lpstr>Persistency Through Old Defaults</vt:lpstr>
      <vt:lpstr>Demo: Clear Text Queries</vt:lpstr>
      <vt:lpstr>Persistency &amp; Countermeasures: Summary</vt:lpstr>
      <vt:lpstr>Slides and demos from the conference will be available at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Mateusz Rudzki</cp:lastModifiedBy>
  <cp:revision>88</cp:revision>
  <dcterms:created xsi:type="dcterms:W3CDTF">2012-11-21T10:27:26Z</dcterms:created>
  <dcterms:modified xsi:type="dcterms:W3CDTF">2022-05-26T12:59:46Z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0x010100D7C0A75EBC14BD418A9D72F97088F6E0</vt:lpwstr>
  </property>
  <property fmtid="{D5CDD505-2E9C-101B-9397-08002B2CF9AE}" pid="3" name="_dlc_DocIdItemGuid">
    <vt:lpwstr>31a8e6ff-7c49-4d18-b3fd-8cd31d52aa1b</vt:lpwstr>
  </property>
</Properties>
</file>